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Nuni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7" name="Chris Z"/>
  <p:cmAuthor clrIdx="1" id="1" initials="" lastIdx="8" name="Scott Marten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italic.fntdata"/><Relationship Id="rId10" Type="http://schemas.openxmlformats.org/officeDocument/2006/relationships/slide" Target="slides/slide4.xml"/><Relationship Id="rId32" Type="http://schemas.openxmlformats.org/officeDocument/2006/relationships/font" Target="fonts/Nuni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Nuni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0-10T06:00:11.003">
    <p:pos x="6000" y="0"/>
    <p:text>My presnting time was 16 mins rip
There is so much info to present and that is with the super heavy cuts</p:text>
  </p:cm>
  <p:cm authorId="1" idx="1" dt="2018-10-10T03:06:50.488">
    <p:pos x="6000" y="100"/>
    <p:text>_Marked as resolved_</p:text>
  </p:cm>
  <p:cm authorId="1" idx="2" dt="2018-10-10T03:06:59.222">
    <p:pos x="6000" y="200"/>
    <p:text>_Re-opened_
Dang!</p:text>
  </p:cm>
  <p:cm authorId="1" idx="3" dt="2018-10-10T03:07:34.401">
    <p:pos x="6000" y="300"/>
    <p:text>Well, I'd say just go for the key information.</p:text>
  </p:cm>
  <p:cm authorId="1" idx="4" dt="2018-10-10T03:10:26.057">
    <p:pos x="6000" y="400"/>
    <p:text>Do you think he'll doc us marks if we go over though?</p:text>
  </p:cm>
  <p:cm authorId="0" idx="2" dt="2018-10-10T03:11:00.218">
    <p:pos x="6000" y="500"/>
    <p:text>i dont think he wants people to randomly go over...if hell let us then he probably wont penalize</p:text>
  </p:cm>
  <p:cm authorId="0" idx="3" dt="2018-10-10T03:11:05.552">
    <p:pos x="6000" y="600"/>
    <p:text>ill confirm ofc</p:text>
  </p:cm>
  <p:cm authorId="1" idx="5" dt="2018-10-10T03:22:32.814">
    <p:pos x="6000" y="700"/>
    <p:text>Hey, will I be able to add a question to the interactive portion?</p:text>
  </p:cm>
  <p:cm authorId="0" idx="4" dt="2018-10-10T03:39:06.889">
    <p:pos x="6000" y="800"/>
    <p:text>hey yea write it down and we can add the question and answers tomorrow
its a pretty weird setup so it would be better to do it together</p:text>
  </p:cm>
  <p:cm authorId="1" idx="6" dt="2018-10-10T04:54:51.568">
    <p:pos x="6000" y="900"/>
    <p:text>Ok sounds good, making these slides is a little slow going hahaha</p:text>
  </p:cm>
  <p:cm authorId="0" idx="5" dt="2018-10-10T05:27:14.190">
    <p:pos x="6000" y="1000"/>
    <p:text>hey so he said 5 mins extra is OK since we have both the depression and bretton woods to cover!</p:text>
  </p:cm>
  <p:cm authorId="0" idx="6" dt="2018-10-10T05:27:55.566">
    <p:pos x="6000" y="1100"/>
    <p:text>_Marked as resolved_</p:text>
  </p:cm>
  <p:cm authorId="1" idx="7" dt="2018-10-10T05:52:59.229">
    <p:pos x="6000" y="1200"/>
    <p:text>_Re-opened_
Ok sounds good</p:text>
  </p:cm>
  <p:cm authorId="1" idx="8" dt="2018-10-10T05:53:20.725">
    <p:pos x="6000" y="1300"/>
    <p:text>We're gonna do great!</p:text>
  </p:cm>
  <p:cm authorId="0" idx="7" dt="2018-10-10T06:00:11.003">
    <p:pos x="6000" y="1400"/>
    <p:tex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3c78c6f7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3c78c6f7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3caade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3caade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3caade1e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3caade1e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3caade1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3caade1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c5937c96c2433d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c5937c96c2433d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c5937c96c2433dc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c5937c96c2433dc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c5937c96c2433dc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c5937c96c2433dc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c5937c96c2433dc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c5937c96c2433dc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c5937c96c2433dc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c5937c96c2433dc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c5937c96c2433dc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c5937c96c2433dc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c5937c96c2433dc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c5937c96c2433dc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c5937c96c2433dc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c5937c96c2433dc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c5937c96c2433dc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c5937c96c2433dc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c5937c96c2433dc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c5937c96c2433dc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c5937c96c2433dc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c5937c96c2433dc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4a7b0b5516c1454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4a7b0b5516c1454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c5937c96c2433d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c5937c96c2433d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3c5b41ea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3c5b41ea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3c5b41ea6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3c5b41ea6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3c5b41ea6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3c5b41ea6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3c78c6f7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3c78c6f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3c78c6f7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3c78c6f7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3c78c6f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3c78c6f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2.jpg"/><Relationship Id="rId5"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8.jpg"/><Relationship Id="rId5" Type="http://schemas.openxmlformats.org/officeDocument/2006/relationships/image" Target="../media/image21.png"/><Relationship Id="rId6"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9.png"/><Relationship Id="rId5" Type="http://schemas.openxmlformats.org/officeDocument/2006/relationships/image" Target="../media/image3.jpg"/><Relationship Id="rId6"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The Great Depression and Bretton Woods: Economic Lessons and Solutions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819150" y="845600"/>
            <a:ext cx="7505700" cy="51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Post-WWI and the Deepening of the Global </a:t>
            </a:r>
            <a:r>
              <a:rPr lang="en-GB" sz="2400"/>
              <a:t>Crisis </a:t>
            </a:r>
            <a:endParaRPr sz="2400"/>
          </a:p>
        </p:txBody>
      </p:sp>
      <p:sp>
        <p:nvSpPr>
          <p:cNvPr id="201" name="Google Shape;201;p22"/>
          <p:cNvSpPr txBox="1"/>
          <p:nvPr>
            <p:ph idx="1" type="body"/>
          </p:nvPr>
        </p:nvSpPr>
        <p:spPr>
          <a:xfrm>
            <a:off x="4572000" y="1990725"/>
            <a:ext cx="3753000" cy="244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GB" sz="1400">
                <a:latin typeface="Nunito"/>
                <a:ea typeface="Nunito"/>
                <a:cs typeface="Nunito"/>
                <a:sym typeface="Nunito"/>
              </a:rPr>
              <a:t>Same “political and economic impediments to peace” were continued after the Great War</a:t>
            </a:r>
            <a:br>
              <a:rPr lang="en-GB" sz="1400">
                <a:latin typeface="Nunito"/>
                <a:ea typeface="Nunito"/>
                <a:cs typeface="Nunito"/>
                <a:sym typeface="Nunito"/>
              </a:rPr>
            </a:b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GB" sz="1400">
                <a:latin typeface="Nunito"/>
                <a:ea typeface="Nunito"/>
                <a:cs typeface="Nunito"/>
                <a:sym typeface="Nunito"/>
              </a:rPr>
              <a:t>Disarming of Germany (post-war Treaties)</a:t>
            </a:r>
            <a:br>
              <a:rPr lang="en-GB" sz="1400">
                <a:latin typeface="Nunito"/>
                <a:ea typeface="Nunito"/>
                <a:cs typeface="Nunito"/>
                <a:sym typeface="Nunito"/>
              </a:rPr>
            </a:b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GB" sz="1400">
                <a:latin typeface="Nunito"/>
                <a:ea typeface="Nunito"/>
                <a:cs typeface="Nunito"/>
                <a:sym typeface="Nunito"/>
              </a:rPr>
              <a:t>The monetary policies (gold standard)</a:t>
            </a:r>
            <a:br>
              <a:rPr lang="en-GB" sz="1400">
                <a:latin typeface="Nunito"/>
                <a:ea typeface="Nunito"/>
                <a:cs typeface="Nunito"/>
                <a:sym typeface="Nunito"/>
              </a:rPr>
            </a:br>
            <a:endParaRPr sz="1400">
              <a:latin typeface="Nunito"/>
              <a:ea typeface="Nunito"/>
              <a:cs typeface="Nunito"/>
              <a:sym typeface="Nunito"/>
            </a:endParaRPr>
          </a:p>
        </p:txBody>
      </p:sp>
      <p:pic>
        <p:nvPicPr>
          <p:cNvPr id="202" name="Google Shape;202;p22"/>
          <p:cNvPicPr preferRelativeResize="0"/>
          <p:nvPr/>
        </p:nvPicPr>
        <p:blipFill>
          <a:blip r:embed="rId3">
            <a:alphaModFix/>
          </a:blip>
          <a:stretch>
            <a:fillRect/>
          </a:stretch>
        </p:blipFill>
        <p:spPr>
          <a:xfrm>
            <a:off x="304800" y="2032850"/>
            <a:ext cx="4267200" cy="23637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Total Collapse of the 1930s, the Rise of Fascism and WWI</a:t>
            </a:r>
            <a:endParaRPr/>
          </a:p>
        </p:txBody>
      </p:sp>
      <p:sp>
        <p:nvSpPr>
          <p:cNvPr id="208" name="Google Shape;208;p23"/>
          <p:cNvSpPr txBox="1"/>
          <p:nvPr>
            <p:ph idx="1" type="body"/>
          </p:nvPr>
        </p:nvSpPr>
        <p:spPr>
          <a:xfrm>
            <a:off x="819150" y="1990725"/>
            <a:ext cx="34080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National Institutions crumbled </a:t>
            </a:r>
            <a:br>
              <a:rPr lang="en-GB"/>
            </a:br>
            <a:r>
              <a:rPr lang="en-GB"/>
              <a:t>-many liberal states were replaced by totalitarian dictatorships</a:t>
            </a:r>
            <a:br>
              <a:rPr lang="en-GB"/>
            </a:br>
            <a:r>
              <a:rPr lang="en-GB"/>
              <a:t>-free markets were replaced with other economic models</a:t>
            </a:r>
            <a:br>
              <a:rPr lang="en-GB"/>
            </a:br>
            <a:endParaRPr/>
          </a:p>
          <a:p>
            <a:pPr indent="-311150" lvl="0" marL="457200" rtl="0" algn="l">
              <a:spcBef>
                <a:spcPts val="0"/>
              </a:spcBef>
              <a:spcAft>
                <a:spcPts val="0"/>
              </a:spcAft>
              <a:buSzPts val="1300"/>
              <a:buChar char="●"/>
            </a:pPr>
            <a:r>
              <a:rPr lang="en-GB"/>
              <a:t>Caused by the econom</a:t>
            </a:r>
            <a:r>
              <a:rPr lang="en-GB"/>
              <a:t>ic liberalism of the self-regulating market</a:t>
            </a:r>
            <a:br>
              <a:rPr lang="en-GB"/>
            </a:br>
            <a:endParaRPr/>
          </a:p>
          <a:p>
            <a:pPr indent="-311150" lvl="0" marL="457200" rtl="0" algn="l">
              <a:spcBef>
                <a:spcPts val="0"/>
              </a:spcBef>
              <a:spcAft>
                <a:spcPts val="0"/>
              </a:spcAft>
              <a:buSzPts val="1300"/>
              <a:buChar char="●"/>
            </a:pPr>
            <a:r>
              <a:rPr lang="en-GB"/>
              <a:t>Rise of Fascism and onset of WWII</a:t>
            </a:r>
            <a:br>
              <a:rPr lang="en-GB"/>
            </a:br>
            <a:endParaRPr/>
          </a:p>
          <a:p>
            <a:pPr indent="0" lvl="0" marL="457200" rtl="0" algn="l">
              <a:spcBef>
                <a:spcPts val="1600"/>
              </a:spcBef>
              <a:spcAft>
                <a:spcPts val="1600"/>
              </a:spcAft>
              <a:buNone/>
            </a:pPr>
            <a:r>
              <a:t/>
            </a:r>
            <a:endParaRPr/>
          </a:p>
        </p:txBody>
      </p:sp>
      <p:pic>
        <p:nvPicPr>
          <p:cNvPr id="209" name="Google Shape;209;p23"/>
          <p:cNvPicPr preferRelativeResize="0"/>
          <p:nvPr/>
        </p:nvPicPr>
        <p:blipFill>
          <a:blip r:embed="rId3">
            <a:alphaModFix/>
          </a:blip>
          <a:stretch>
            <a:fillRect/>
          </a:stretch>
        </p:blipFill>
        <p:spPr>
          <a:xfrm>
            <a:off x="4660975" y="1949513"/>
            <a:ext cx="3814151" cy="253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4"/>
          <p:cNvSpPr txBox="1"/>
          <p:nvPr>
            <p:ph idx="1" type="body"/>
          </p:nvPr>
        </p:nvSpPr>
        <p:spPr>
          <a:xfrm>
            <a:off x="819150" y="500575"/>
            <a:ext cx="7505700" cy="354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2400">
                <a:solidFill>
                  <a:srgbClr val="000000"/>
                </a:solidFill>
                <a:latin typeface="Cambria"/>
                <a:ea typeface="Cambria"/>
                <a:cs typeface="Cambria"/>
                <a:sym typeface="Cambria"/>
              </a:rPr>
              <a:t>“With the liberal the idea of freedom thus degenerates into a mere advocacy of free enterprise—which is today reduced to a fiction by the hard reality of giant trusts and princely monopolies… Yet the victory of fascism was made practically unavoidable by the liberals’ obstruction of any reform involving planning, regulation or control.” </a:t>
            </a:r>
            <a:br>
              <a:rPr lang="en-GB" sz="2400">
                <a:solidFill>
                  <a:srgbClr val="000000"/>
                </a:solidFill>
                <a:latin typeface="Cambria"/>
                <a:ea typeface="Cambria"/>
                <a:cs typeface="Cambria"/>
                <a:sym typeface="Cambria"/>
              </a:rPr>
            </a:br>
            <a:br>
              <a:rPr lang="en-GB" sz="2400">
                <a:solidFill>
                  <a:srgbClr val="000000"/>
                </a:solidFill>
                <a:latin typeface="Cambria"/>
                <a:ea typeface="Cambria"/>
                <a:cs typeface="Cambria"/>
                <a:sym typeface="Cambria"/>
              </a:rPr>
            </a:br>
            <a:r>
              <a:rPr lang="en-GB" sz="2400">
                <a:solidFill>
                  <a:srgbClr val="000000"/>
                </a:solidFill>
                <a:latin typeface="Cambria"/>
                <a:ea typeface="Cambria"/>
                <a:cs typeface="Cambria"/>
                <a:sym typeface="Cambria"/>
              </a:rPr>
              <a:t>-Karl Polanyi, </a:t>
            </a:r>
            <a:r>
              <a:rPr i="1" lang="en-GB" sz="2400">
                <a:solidFill>
                  <a:srgbClr val="000000"/>
                </a:solidFill>
                <a:latin typeface="Cambria"/>
                <a:ea typeface="Cambria"/>
                <a:cs typeface="Cambria"/>
                <a:sym typeface="Cambria"/>
              </a:rPr>
              <a:t>The Great Transformation: The Political and Economic Origins of Our Time </a:t>
            </a:r>
            <a:r>
              <a:rPr lang="en-GB" sz="2400">
                <a:solidFill>
                  <a:srgbClr val="000000"/>
                </a:solidFill>
                <a:latin typeface="Cambria"/>
                <a:ea typeface="Cambria"/>
                <a:cs typeface="Cambria"/>
                <a:sym typeface="Cambria"/>
              </a:rPr>
              <a:t>(p.257)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Polanyi’s Suggestions</a:t>
            </a:r>
            <a:endParaRPr/>
          </a:p>
        </p:txBody>
      </p:sp>
      <p:sp>
        <p:nvSpPr>
          <p:cNvPr id="220" name="Google Shape;220;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lang="en-GB" sz="1800">
                <a:latin typeface="Nunito"/>
                <a:ea typeface="Nunito"/>
                <a:cs typeface="Nunito"/>
                <a:sym typeface="Nunito"/>
              </a:rPr>
              <a:t>Decommodification of labour, land and money</a:t>
            </a:r>
            <a:br>
              <a:rPr lang="en-GB" sz="1800">
                <a:latin typeface="Nunito"/>
                <a:ea typeface="Nunito"/>
                <a:cs typeface="Nunito"/>
                <a:sym typeface="Nunito"/>
              </a:rPr>
            </a:br>
            <a:endParaRPr sz="1800">
              <a:latin typeface="Nunito"/>
              <a:ea typeface="Nunito"/>
              <a:cs typeface="Nunito"/>
              <a:sym typeface="Nunito"/>
            </a:endParaRPr>
          </a:p>
          <a:p>
            <a:pPr indent="-342900" lvl="0" marL="457200" rtl="0" algn="l">
              <a:spcBef>
                <a:spcPts val="0"/>
              </a:spcBef>
              <a:spcAft>
                <a:spcPts val="0"/>
              </a:spcAft>
              <a:buSzPts val="1800"/>
              <a:buChar char="●"/>
            </a:pPr>
            <a:r>
              <a:rPr lang="en-GB" sz="1800">
                <a:latin typeface="Nunito"/>
                <a:ea typeface="Nunito"/>
                <a:cs typeface="Nunito"/>
                <a:sym typeface="Nunito"/>
              </a:rPr>
              <a:t>Polanyi advocates for the “</a:t>
            </a:r>
            <a:r>
              <a:rPr lang="en-GB" sz="1800">
                <a:solidFill>
                  <a:srgbClr val="000000"/>
                </a:solidFill>
                <a:latin typeface="Nunito"/>
                <a:ea typeface="Nunito"/>
                <a:cs typeface="Nunito"/>
                <a:sym typeface="Nunito"/>
              </a:rPr>
              <a:t>economic collaboration of governments </a:t>
            </a:r>
            <a:r>
              <a:rPr i="1" lang="en-GB" sz="1800">
                <a:solidFill>
                  <a:srgbClr val="000000"/>
                </a:solidFill>
                <a:latin typeface="Nunito"/>
                <a:ea typeface="Nunito"/>
                <a:cs typeface="Nunito"/>
                <a:sym typeface="Nunito"/>
              </a:rPr>
              <a:t>and </a:t>
            </a:r>
            <a:r>
              <a:rPr lang="en-GB" sz="1800">
                <a:solidFill>
                  <a:srgbClr val="000000"/>
                </a:solidFill>
                <a:latin typeface="Nunito"/>
                <a:ea typeface="Nunito"/>
                <a:cs typeface="Nunito"/>
                <a:sym typeface="Nunito"/>
              </a:rPr>
              <a:t>the liberty to organize national life at will.” (p.254)</a:t>
            </a:r>
            <a:br>
              <a:rPr lang="en-GB" sz="1800">
                <a:solidFill>
                  <a:srgbClr val="000000"/>
                </a:solidFill>
                <a:latin typeface="Nunito"/>
                <a:ea typeface="Nunito"/>
                <a:cs typeface="Nunito"/>
                <a:sym typeface="Nunito"/>
              </a:rPr>
            </a:br>
            <a:endParaRPr sz="1800">
              <a:solidFill>
                <a:srgbClr val="000000"/>
              </a:solidFill>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solidFill>
                  <a:srgbClr val="000000"/>
                </a:solidFill>
                <a:latin typeface="Nunito"/>
                <a:ea typeface="Nunito"/>
                <a:cs typeface="Nunito"/>
                <a:sym typeface="Nunito"/>
              </a:rPr>
              <a:t> Governments should engage in redistributive measures which can be achieved without sacrificing individual rights</a:t>
            </a:r>
            <a:br>
              <a:rPr lang="en-GB" sz="1800">
                <a:solidFill>
                  <a:srgbClr val="000000"/>
                </a:solidFill>
                <a:latin typeface="Nunito"/>
                <a:ea typeface="Nunito"/>
                <a:cs typeface="Nunito"/>
                <a:sym typeface="Nunito"/>
              </a:rPr>
            </a:br>
            <a:endParaRPr sz="1800">
              <a:solidFill>
                <a:srgbClr val="000000"/>
              </a:solidFill>
              <a:latin typeface="Nunito"/>
              <a:ea typeface="Nunito"/>
              <a:cs typeface="Nunito"/>
              <a:sym typeface="Nunito"/>
            </a:endParaRPr>
          </a:p>
          <a:p>
            <a:pPr indent="0" lvl="0" marL="1371600" rtl="0" algn="l">
              <a:spcBef>
                <a:spcPts val="1600"/>
              </a:spcBef>
              <a:spcAft>
                <a:spcPts val="0"/>
              </a:spcAft>
              <a:buNone/>
            </a:pPr>
            <a:br>
              <a:rPr lang="en-GB" sz="1800">
                <a:solidFill>
                  <a:srgbClr val="000000"/>
                </a:solidFill>
                <a:latin typeface="Cambria"/>
                <a:ea typeface="Cambria"/>
                <a:cs typeface="Cambria"/>
                <a:sym typeface="Cambria"/>
              </a:rPr>
            </a:br>
            <a:endParaRPr/>
          </a:p>
          <a:p>
            <a:pPr indent="0" lvl="0" marL="9144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Timeline of the Depression</a:t>
            </a:r>
            <a:endParaRPr/>
          </a:p>
          <a:p>
            <a:pPr indent="0" lvl="0" marL="0" rtl="0" algn="l">
              <a:spcBef>
                <a:spcPts val="0"/>
              </a:spcBef>
              <a:spcAft>
                <a:spcPts val="0"/>
              </a:spcAft>
              <a:buNone/>
            </a:pPr>
            <a:r>
              <a:t/>
            </a:r>
            <a:endParaRPr/>
          </a:p>
        </p:txBody>
      </p:sp>
      <p:sp>
        <p:nvSpPr>
          <p:cNvPr id="226" name="Google Shape;226;p26"/>
          <p:cNvSpPr txBox="1"/>
          <p:nvPr>
            <p:ph idx="1" type="body"/>
          </p:nvPr>
        </p:nvSpPr>
        <p:spPr>
          <a:xfrm>
            <a:off x="819150" y="15855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1919: Treaty of Versailles</a:t>
            </a:r>
            <a:endParaRPr sz="1700"/>
          </a:p>
          <a:p>
            <a:pPr indent="0" lvl="0" marL="0" rtl="0" algn="l">
              <a:spcBef>
                <a:spcPts val="1600"/>
              </a:spcBef>
              <a:spcAft>
                <a:spcPts val="0"/>
              </a:spcAft>
              <a:buNone/>
            </a:pPr>
            <a:r>
              <a:rPr lang="en-GB" sz="1700"/>
              <a:t>1921-1923: Inflation in Europe</a:t>
            </a:r>
            <a:endParaRPr sz="1700"/>
          </a:p>
          <a:p>
            <a:pPr indent="0" lvl="0" marL="0" rtl="0" algn="l">
              <a:spcBef>
                <a:spcPts val="1600"/>
              </a:spcBef>
              <a:spcAft>
                <a:spcPts val="0"/>
              </a:spcAft>
              <a:buNone/>
            </a:pPr>
            <a:r>
              <a:rPr lang="en-GB" sz="1700"/>
              <a:t>1920s: Era of Gold</a:t>
            </a:r>
            <a:endParaRPr sz="1700"/>
          </a:p>
          <a:p>
            <a:pPr indent="0" lvl="0" marL="0" rtl="0" algn="l">
              <a:spcBef>
                <a:spcPts val="1600"/>
              </a:spcBef>
              <a:spcAft>
                <a:spcPts val="0"/>
              </a:spcAft>
              <a:buNone/>
            </a:pPr>
            <a:r>
              <a:rPr lang="en-GB" sz="1700"/>
              <a:t>1928: Credit drought and Wall Street Crash</a:t>
            </a:r>
            <a:endParaRPr sz="1700"/>
          </a:p>
          <a:p>
            <a:pPr indent="0" lvl="0" marL="0" rtl="0" algn="l">
              <a:spcBef>
                <a:spcPts val="1600"/>
              </a:spcBef>
              <a:spcAft>
                <a:spcPts val="0"/>
              </a:spcAft>
              <a:buNone/>
            </a:pPr>
            <a:r>
              <a:rPr lang="en-GB" sz="1700"/>
              <a:t>1930-1938: Depths of the depression</a:t>
            </a:r>
            <a:endParaRPr sz="1700"/>
          </a:p>
          <a:p>
            <a:pPr indent="0" lvl="0" marL="0" rtl="0" algn="l">
              <a:spcBef>
                <a:spcPts val="1600"/>
              </a:spcBef>
              <a:spcAft>
                <a:spcPts val="1600"/>
              </a:spcAft>
              <a:buNone/>
            </a:pPr>
            <a:r>
              <a:rPr lang="en-GB" sz="1700"/>
              <a:t>1938-1939: Recovery on the Road to War</a:t>
            </a:r>
            <a:endParaRPr sz="1700"/>
          </a:p>
        </p:txBody>
      </p:sp>
      <p:pic>
        <p:nvPicPr>
          <p:cNvPr id="227" name="Google Shape;227;p26"/>
          <p:cNvPicPr preferRelativeResize="0"/>
          <p:nvPr/>
        </p:nvPicPr>
        <p:blipFill>
          <a:blip r:embed="rId3">
            <a:alphaModFix/>
          </a:blip>
          <a:stretch>
            <a:fillRect/>
          </a:stretch>
        </p:blipFill>
        <p:spPr>
          <a:xfrm>
            <a:off x="6564038" y="1590300"/>
            <a:ext cx="1876425" cy="243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Timeline: Bretton Woods to Today</a:t>
            </a:r>
            <a:endParaRPr/>
          </a:p>
        </p:txBody>
      </p:sp>
      <p:sp>
        <p:nvSpPr>
          <p:cNvPr id="233" name="Google Shape;233;p27"/>
          <p:cNvSpPr txBox="1"/>
          <p:nvPr>
            <p:ph idx="1" type="body"/>
          </p:nvPr>
        </p:nvSpPr>
        <p:spPr>
          <a:xfrm>
            <a:off x="819150" y="15231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1944: Bretton Woods, New Hampshire- The Birthplace of the modern international order</a:t>
            </a:r>
            <a:endParaRPr sz="1700"/>
          </a:p>
          <a:p>
            <a:pPr indent="0" lvl="0" marL="0" rtl="0" algn="l">
              <a:spcBef>
                <a:spcPts val="1600"/>
              </a:spcBef>
              <a:spcAft>
                <a:spcPts val="0"/>
              </a:spcAft>
              <a:buNone/>
            </a:pPr>
            <a:r>
              <a:rPr lang="en-GB" sz="1700"/>
              <a:t>1944-1971: Bretton Woods Monetary Order </a:t>
            </a:r>
            <a:endParaRPr sz="1700"/>
          </a:p>
          <a:p>
            <a:pPr indent="0" lvl="0" marL="0" rtl="0" algn="l">
              <a:spcBef>
                <a:spcPts val="1600"/>
              </a:spcBef>
              <a:spcAft>
                <a:spcPts val="0"/>
              </a:spcAft>
              <a:buNone/>
            </a:pPr>
            <a:r>
              <a:rPr lang="en-GB" sz="1700"/>
              <a:t>1980s-2000s: Capital/Economic Liberalization in US and Europe</a:t>
            </a:r>
            <a:endParaRPr sz="1700"/>
          </a:p>
          <a:p>
            <a:pPr indent="0" lvl="0" marL="0" rtl="0" algn="l">
              <a:spcBef>
                <a:spcPts val="1600"/>
              </a:spcBef>
              <a:spcAft>
                <a:spcPts val="0"/>
              </a:spcAft>
              <a:buNone/>
            </a:pPr>
            <a:r>
              <a:rPr lang="en-GB" sz="1700"/>
              <a:t>2000s: Great Days for the World Economy</a:t>
            </a:r>
            <a:endParaRPr sz="1700"/>
          </a:p>
          <a:p>
            <a:pPr indent="0" lvl="0" marL="0" rtl="0" algn="l">
              <a:spcBef>
                <a:spcPts val="1600"/>
              </a:spcBef>
              <a:spcAft>
                <a:spcPts val="0"/>
              </a:spcAft>
              <a:buNone/>
            </a:pPr>
            <a:r>
              <a:rPr lang="en-GB" sz="1700"/>
              <a:t>2008: Financial Crash</a:t>
            </a:r>
            <a:endParaRPr sz="1700"/>
          </a:p>
          <a:p>
            <a:pPr indent="0" lvl="0" marL="0" rtl="0" algn="l">
              <a:spcBef>
                <a:spcPts val="1600"/>
              </a:spcBef>
              <a:spcAft>
                <a:spcPts val="1600"/>
              </a:spcAft>
              <a:buNone/>
            </a:pPr>
            <a:r>
              <a:rPr lang="en-GB" sz="1700"/>
              <a:t>2010s: Declining US?</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Concepts</a:t>
            </a:r>
            <a:endParaRPr/>
          </a:p>
        </p:txBody>
      </p:sp>
      <p:sp>
        <p:nvSpPr>
          <p:cNvPr id="239" name="Google Shape;239;p28"/>
          <p:cNvSpPr txBox="1"/>
          <p:nvPr>
            <p:ph idx="1" type="body"/>
          </p:nvPr>
        </p:nvSpPr>
        <p:spPr>
          <a:xfrm>
            <a:off x="819150" y="1523150"/>
            <a:ext cx="7505700" cy="24480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GB" sz="1700"/>
              <a:t>Gold Standard System</a:t>
            </a:r>
            <a:endParaRPr sz="1700"/>
          </a:p>
          <a:p>
            <a:pPr indent="-336550" lvl="0" marL="457200" rtl="0" algn="l">
              <a:lnSpc>
                <a:spcPct val="150000"/>
              </a:lnSpc>
              <a:spcBef>
                <a:spcPts val="0"/>
              </a:spcBef>
              <a:spcAft>
                <a:spcPts val="0"/>
              </a:spcAft>
              <a:buSzPts val="1700"/>
              <a:buChar char="-"/>
            </a:pPr>
            <a:r>
              <a:rPr lang="en-GB" sz="1700"/>
              <a:t>(Lack of) International Cooperation</a:t>
            </a:r>
            <a:endParaRPr sz="1700"/>
          </a:p>
          <a:p>
            <a:pPr indent="-336550" lvl="0" marL="457200" rtl="0" algn="l">
              <a:lnSpc>
                <a:spcPct val="150000"/>
              </a:lnSpc>
              <a:spcBef>
                <a:spcPts val="0"/>
              </a:spcBef>
              <a:spcAft>
                <a:spcPts val="0"/>
              </a:spcAft>
              <a:buSzPts val="1700"/>
              <a:buChar char="-"/>
            </a:pPr>
            <a:r>
              <a:rPr lang="en-GB" sz="1700"/>
              <a:t>Changing Global Order</a:t>
            </a:r>
            <a:endParaRPr sz="1700"/>
          </a:p>
          <a:p>
            <a:pPr indent="-336550" lvl="0" marL="457200" rtl="0" algn="l">
              <a:lnSpc>
                <a:spcPct val="150000"/>
              </a:lnSpc>
              <a:spcBef>
                <a:spcPts val="0"/>
              </a:spcBef>
              <a:spcAft>
                <a:spcPts val="0"/>
              </a:spcAft>
              <a:buSzPts val="1700"/>
              <a:buChar char="-"/>
            </a:pPr>
            <a:r>
              <a:rPr lang="en-GB" sz="1700"/>
              <a:t>Political results of the Depression</a:t>
            </a:r>
            <a:endParaRPr sz="1700"/>
          </a:p>
          <a:p>
            <a:pPr indent="-336550" lvl="0" marL="457200" rtl="0" algn="l">
              <a:lnSpc>
                <a:spcPct val="150000"/>
              </a:lnSpc>
              <a:spcBef>
                <a:spcPts val="0"/>
              </a:spcBef>
              <a:spcAft>
                <a:spcPts val="0"/>
              </a:spcAft>
              <a:buSzPts val="1700"/>
              <a:buChar char="-"/>
            </a:pPr>
            <a:r>
              <a:rPr lang="en-GB" sz="1700"/>
              <a:t>Bretton Woods Institutions and Monetary Order</a:t>
            </a:r>
            <a:endParaRPr sz="1700"/>
          </a:p>
          <a:p>
            <a:pPr indent="-336550" lvl="0" marL="457200" rtl="0" algn="l">
              <a:lnSpc>
                <a:spcPct val="150000"/>
              </a:lnSpc>
              <a:spcBef>
                <a:spcPts val="0"/>
              </a:spcBef>
              <a:spcAft>
                <a:spcPts val="0"/>
              </a:spcAft>
              <a:buSzPts val="1700"/>
              <a:buChar char="-"/>
            </a:pPr>
            <a:r>
              <a:rPr lang="en-GB" sz="1700"/>
              <a:t>Economic Liberalization and Deregulation </a:t>
            </a:r>
            <a:endParaRPr sz="1700"/>
          </a:p>
          <a:p>
            <a:pPr indent="-336550" lvl="0" marL="457200" rtl="0" algn="l">
              <a:lnSpc>
                <a:spcPct val="150000"/>
              </a:lnSpc>
              <a:spcBef>
                <a:spcPts val="0"/>
              </a:spcBef>
              <a:spcAft>
                <a:spcPts val="0"/>
              </a:spcAft>
              <a:buSzPts val="1700"/>
              <a:buChar char="-"/>
            </a:pPr>
            <a:r>
              <a:rPr lang="en-GB" sz="1700"/>
              <a:t>Ideas in Economics</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Gold Standard</a:t>
            </a:r>
            <a:endParaRPr/>
          </a:p>
        </p:txBody>
      </p:sp>
      <p:sp>
        <p:nvSpPr>
          <p:cNvPr id="245" name="Google Shape;245;p29"/>
          <p:cNvSpPr txBox="1"/>
          <p:nvPr>
            <p:ph idx="1" type="body"/>
          </p:nvPr>
        </p:nvSpPr>
        <p:spPr>
          <a:xfrm>
            <a:off x="881500" y="1637450"/>
            <a:ext cx="7505700" cy="2448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GB" sz="1800"/>
              <a:t>Gold Backed currencies the norm until now</a:t>
            </a:r>
            <a:endParaRPr sz="1800"/>
          </a:p>
          <a:p>
            <a:pPr indent="-342900" lvl="0" marL="457200" rtl="0" algn="l">
              <a:lnSpc>
                <a:spcPct val="150000"/>
              </a:lnSpc>
              <a:spcBef>
                <a:spcPts val="0"/>
              </a:spcBef>
              <a:spcAft>
                <a:spcPts val="0"/>
              </a:spcAft>
              <a:buSzPts val="1800"/>
              <a:buChar char="-"/>
            </a:pPr>
            <a:r>
              <a:rPr lang="en-GB" sz="1800"/>
              <a:t>Gold provided distinct advantages in exchange stability</a:t>
            </a:r>
            <a:endParaRPr sz="1800"/>
          </a:p>
          <a:p>
            <a:pPr indent="-342900" lvl="0" marL="457200" rtl="0" algn="l">
              <a:lnSpc>
                <a:spcPct val="150000"/>
              </a:lnSpc>
              <a:spcBef>
                <a:spcPts val="0"/>
              </a:spcBef>
              <a:spcAft>
                <a:spcPts val="0"/>
              </a:spcAft>
              <a:buSzPts val="1800"/>
              <a:buChar char="-"/>
            </a:pPr>
            <a:r>
              <a:rPr lang="en-GB" sz="1800"/>
              <a:t>Also a point of pride for nations </a:t>
            </a:r>
            <a:endParaRPr sz="1800"/>
          </a:p>
          <a:p>
            <a:pPr indent="-342900" lvl="0" marL="457200" rtl="0" algn="l">
              <a:lnSpc>
                <a:spcPct val="150000"/>
              </a:lnSpc>
              <a:spcBef>
                <a:spcPts val="0"/>
              </a:spcBef>
              <a:spcAft>
                <a:spcPts val="0"/>
              </a:spcAft>
              <a:buSzPts val="1800"/>
              <a:buChar char="-"/>
            </a:pPr>
            <a:r>
              <a:rPr lang="en-GB" sz="1800"/>
              <a:t>Had significant drawbacks during the Depression</a:t>
            </a:r>
            <a:endParaRPr sz="1800"/>
          </a:p>
          <a:p>
            <a:pPr indent="-342900" lvl="0" marL="457200" rtl="0" algn="l">
              <a:lnSpc>
                <a:spcPct val="150000"/>
              </a:lnSpc>
              <a:spcBef>
                <a:spcPts val="0"/>
              </a:spcBef>
              <a:spcAft>
                <a:spcPts val="0"/>
              </a:spcAft>
              <a:buSzPts val="1800"/>
              <a:buChar char="-"/>
            </a:pPr>
            <a:r>
              <a:rPr lang="en-GB" sz="1800"/>
              <a:t>Politicians poorly understood the gold system</a:t>
            </a:r>
            <a:endParaRPr sz="1800"/>
          </a:p>
          <a:p>
            <a:pPr indent="-342900" lvl="0" marL="457200" rtl="0" algn="l">
              <a:lnSpc>
                <a:spcPct val="150000"/>
              </a:lnSpc>
              <a:spcBef>
                <a:spcPts val="0"/>
              </a:spcBef>
              <a:spcAft>
                <a:spcPts val="0"/>
              </a:spcAft>
              <a:buSzPts val="1800"/>
              <a:buChar char="-"/>
            </a:pPr>
            <a:r>
              <a:rPr lang="en-GB" sz="1800"/>
              <a:t>Discouraged international financial cooperation</a:t>
            </a:r>
            <a:endParaRPr sz="1800"/>
          </a:p>
        </p:txBody>
      </p:sp>
      <p:pic>
        <p:nvPicPr>
          <p:cNvPr id="246" name="Google Shape;246;p29"/>
          <p:cNvPicPr preferRelativeResize="0"/>
          <p:nvPr/>
        </p:nvPicPr>
        <p:blipFill>
          <a:blip r:embed="rId3">
            <a:alphaModFix/>
          </a:blip>
          <a:stretch>
            <a:fillRect/>
          </a:stretch>
        </p:blipFill>
        <p:spPr>
          <a:xfrm>
            <a:off x="7398924" y="3320793"/>
            <a:ext cx="1476650" cy="15914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International Cooperation</a:t>
            </a:r>
            <a:endParaRPr/>
          </a:p>
        </p:txBody>
      </p:sp>
      <p:sp>
        <p:nvSpPr>
          <p:cNvPr id="252" name="Google Shape;252;p30"/>
          <p:cNvSpPr txBox="1"/>
          <p:nvPr>
            <p:ph idx="1" type="body"/>
          </p:nvPr>
        </p:nvSpPr>
        <p:spPr>
          <a:xfrm>
            <a:off x="819150" y="1800200"/>
            <a:ext cx="7505700" cy="2448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GB" sz="1800"/>
              <a:t>International cooperation vital but nonexistent 1923-1938</a:t>
            </a:r>
            <a:endParaRPr sz="1800"/>
          </a:p>
          <a:p>
            <a:pPr indent="-342900" lvl="0" marL="457200" rtl="0" algn="l">
              <a:lnSpc>
                <a:spcPct val="150000"/>
              </a:lnSpc>
              <a:spcBef>
                <a:spcPts val="0"/>
              </a:spcBef>
              <a:spcAft>
                <a:spcPts val="0"/>
              </a:spcAft>
              <a:buSzPts val="1800"/>
              <a:buChar char="-"/>
            </a:pPr>
            <a:r>
              <a:rPr lang="en-GB" sz="1800"/>
              <a:t>Could have solved many problems of the depression</a:t>
            </a:r>
            <a:endParaRPr sz="1800"/>
          </a:p>
          <a:p>
            <a:pPr indent="-342900" lvl="0" marL="457200" rtl="0" algn="l">
              <a:lnSpc>
                <a:spcPct val="150000"/>
              </a:lnSpc>
              <a:spcBef>
                <a:spcPts val="0"/>
              </a:spcBef>
              <a:spcAft>
                <a:spcPts val="0"/>
              </a:spcAft>
              <a:buSzPts val="1800"/>
              <a:buChar char="-"/>
            </a:pPr>
            <a:r>
              <a:rPr lang="en-GB" sz="1800"/>
              <a:t>US could have made big difference but was reluctant to get involved in international economy</a:t>
            </a:r>
            <a:endParaRPr sz="1800"/>
          </a:p>
          <a:p>
            <a:pPr indent="-342900" lvl="0" marL="457200" rtl="0" algn="l">
              <a:spcBef>
                <a:spcPts val="1000"/>
              </a:spcBef>
              <a:spcAft>
                <a:spcPts val="0"/>
              </a:spcAft>
              <a:buSzPts val="1800"/>
              <a:buChar char="-"/>
            </a:pPr>
            <a:r>
              <a:rPr lang="en-GB" sz="1800"/>
              <a:t>Bretton Woods looked to make International cooperation the norm</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Changing Global Order</a:t>
            </a:r>
            <a:endParaRPr/>
          </a:p>
        </p:txBody>
      </p:sp>
      <p:sp>
        <p:nvSpPr>
          <p:cNvPr id="258" name="Google Shape;258;p3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GB" sz="1800"/>
              <a:t>Europe was hit hard by the First World War </a:t>
            </a:r>
            <a:endParaRPr sz="1800"/>
          </a:p>
          <a:p>
            <a:pPr indent="-342900" lvl="0" marL="457200" rtl="0" algn="l">
              <a:lnSpc>
                <a:spcPct val="150000"/>
              </a:lnSpc>
              <a:spcBef>
                <a:spcPts val="0"/>
              </a:spcBef>
              <a:spcAft>
                <a:spcPts val="0"/>
              </a:spcAft>
              <a:buSzPts val="1800"/>
              <a:buChar char="-"/>
            </a:pPr>
            <a:r>
              <a:rPr lang="en-GB" sz="1800"/>
              <a:t>UK lost hegemony and US became unwilling hegemon</a:t>
            </a:r>
            <a:endParaRPr sz="1800"/>
          </a:p>
          <a:p>
            <a:pPr indent="-342900" lvl="0" marL="457200" rtl="0" algn="l">
              <a:lnSpc>
                <a:spcPct val="150000"/>
              </a:lnSpc>
              <a:spcBef>
                <a:spcPts val="0"/>
              </a:spcBef>
              <a:spcAft>
                <a:spcPts val="0"/>
              </a:spcAft>
              <a:buSzPts val="1800"/>
              <a:buChar char="-"/>
            </a:pPr>
            <a:r>
              <a:rPr lang="en-GB" sz="1800"/>
              <a:t>US did not want to help → No one else could</a:t>
            </a:r>
            <a:endParaRPr sz="1800"/>
          </a:p>
          <a:p>
            <a:pPr indent="-342900" lvl="0" marL="457200" rtl="0" algn="l">
              <a:lnSpc>
                <a:spcPct val="150000"/>
              </a:lnSpc>
              <a:spcBef>
                <a:spcPts val="0"/>
              </a:spcBef>
              <a:spcAft>
                <a:spcPts val="0"/>
              </a:spcAft>
              <a:buSzPts val="1800"/>
              <a:buChar char="-"/>
            </a:pPr>
            <a:r>
              <a:rPr lang="en-GB" sz="1800"/>
              <a:t>Only after WW2 did US accept the costs and responsibilities of hegemony</a:t>
            </a:r>
            <a:endParaRPr sz="1800"/>
          </a:p>
        </p:txBody>
      </p:sp>
      <p:pic>
        <p:nvPicPr>
          <p:cNvPr id="259" name="Google Shape;259;p31"/>
          <p:cNvPicPr preferRelativeResize="0"/>
          <p:nvPr/>
        </p:nvPicPr>
        <p:blipFill>
          <a:blip r:embed="rId3">
            <a:alphaModFix/>
          </a:blip>
          <a:stretch>
            <a:fillRect/>
          </a:stretch>
        </p:blipFill>
        <p:spPr>
          <a:xfrm>
            <a:off x="5464275" y="451600"/>
            <a:ext cx="3097949" cy="174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4"/>
          <p:cNvSpPr txBox="1"/>
          <p:nvPr>
            <p:ph type="title"/>
          </p:nvPr>
        </p:nvSpPr>
        <p:spPr>
          <a:xfrm>
            <a:off x="1291600" y="782575"/>
            <a:ext cx="58578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Overview</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4" name="Google Shape;134;p14"/>
          <p:cNvSpPr txBox="1"/>
          <p:nvPr>
            <p:ph idx="4294967295" type="body"/>
          </p:nvPr>
        </p:nvSpPr>
        <p:spPr>
          <a:xfrm>
            <a:off x="746825" y="1695800"/>
            <a:ext cx="70305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Polanyi’s analysis economic history and political economy</a:t>
            </a:r>
            <a:endParaRPr sz="2400"/>
          </a:p>
          <a:p>
            <a:pPr indent="-381000" lvl="0" marL="457200" rtl="0" algn="l">
              <a:spcBef>
                <a:spcPts val="0"/>
              </a:spcBef>
              <a:spcAft>
                <a:spcPts val="0"/>
              </a:spcAft>
              <a:buSzPts val="2400"/>
              <a:buChar char="-"/>
            </a:pPr>
            <a:r>
              <a:rPr lang="en-GB" sz="2400"/>
              <a:t>Western Economy Timeline</a:t>
            </a:r>
            <a:endParaRPr sz="2400"/>
          </a:p>
          <a:p>
            <a:pPr indent="-381000" lvl="0" marL="457200" rtl="0" algn="l">
              <a:spcBef>
                <a:spcPts val="0"/>
              </a:spcBef>
              <a:spcAft>
                <a:spcPts val="0"/>
              </a:spcAft>
              <a:buSzPts val="2400"/>
              <a:buChar char="-"/>
            </a:pPr>
            <a:r>
              <a:rPr lang="en-GB" sz="2400"/>
              <a:t>Key Concepts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Political Outcomes</a:t>
            </a:r>
            <a:endParaRPr/>
          </a:p>
        </p:txBody>
      </p:sp>
      <p:sp>
        <p:nvSpPr>
          <p:cNvPr id="265" name="Google Shape;265;p32"/>
          <p:cNvSpPr txBox="1"/>
          <p:nvPr>
            <p:ph idx="1" type="body"/>
          </p:nvPr>
        </p:nvSpPr>
        <p:spPr>
          <a:xfrm>
            <a:off x="819150" y="1917050"/>
            <a:ext cx="4802400" cy="2521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GB" sz="1800"/>
              <a:t>Society was hit hard by depression</a:t>
            </a:r>
            <a:endParaRPr sz="1800"/>
          </a:p>
          <a:p>
            <a:pPr indent="-342900" lvl="0" marL="457200" rtl="0" algn="l">
              <a:lnSpc>
                <a:spcPct val="150000"/>
              </a:lnSpc>
              <a:spcBef>
                <a:spcPts val="0"/>
              </a:spcBef>
              <a:spcAft>
                <a:spcPts val="0"/>
              </a:spcAft>
              <a:buSzPts val="1800"/>
              <a:buChar char="-"/>
            </a:pPr>
            <a:r>
              <a:rPr lang="en-GB" sz="1800"/>
              <a:t>Unemployment and poor safety net led many into destitution</a:t>
            </a:r>
            <a:endParaRPr sz="1800"/>
          </a:p>
          <a:p>
            <a:pPr indent="-342900" lvl="0" marL="457200" rtl="0" algn="l">
              <a:lnSpc>
                <a:spcPct val="150000"/>
              </a:lnSpc>
              <a:spcBef>
                <a:spcPts val="0"/>
              </a:spcBef>
              <a:spcAft>
                <a:spcPts val="0"/>
              </a:spcAft>
              <a:buSzPts val="1800"/>
              <a:buChar char="-"/>
            </a:pPr>
            <a:r>
              <a:rPr lang="en-GB" sz="1800"/>
              <a:t>In Italy, Spain, Germany, Poland, and France, politics shifted right, sometimes to fascism</a:t>
            </a:r>
            <a:endParaRPr sz="1800"/>
          </a:p>
        </p:txBody>
      </p:sp>
      <p:pic>
        <p:nvPicPr>
          <p:cNvPr id="266" name="Google Shape;266;p32"/>
          <p:cNvPicPr preferRelativeResize="0"/>
          <p:nvPr/>
        </p:nvPicPr>
        <p:blipFill>
          <a:blip r:embed="rId3">
            <a:alphaModFix amt="74000"/>
          </a:blip>
          <a:stretch>
            <a:fillRect/>
          </a:stretch>
        </p:blipFill>
        <p:spPr>
          <a:xfrm>
            <a:off x="5483050" y="1874625"/>
            <a:ext cx="3267168" cy="2448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Bretton Woods Institutions and Monetary Order</a:t>
            </a:r>
            <a:endParaRPr/>
          </a:p>
        </p:txBody>
      </p:sp>
      <p:sp>
        <p:nvSpPr>
          <p:cNvPr id="272" name="Google Shape;272;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Meeting in 1944</a:t>
            </a:r>
            <a:endParaRPr sz="1800"/>
          </a:p>
          <a:p>
            <a:pPr indent="-342900" lvl="0" marL="457200" rtl="0" algn="l">
              <a:spcBef>
                <a:spcPts val="0"/>
              </a:spcBef>
              <a:spcAft>
                <a:spcPts val="0"/>
              </a:spcAft>
              <a:buSzPts val="1800"/>
              <a:buChar char="-"/>
            </a:pPr>
            <a:r>
              <a:rPr lang="en-GB" sz="1800"/>
              <a:t>US went back to gold, with allies pegging their currency to USD</a:t>
            </a:r>
            <a:endParaRPr sz="1800"/>
          </a:p>
          <a:p>
            <a:pPr indent="-342900" lvl="0" marL="457200" rtl="0" algn="l">
              <a:spcBef>
                <a:spcPts val="0"/>
              </a:spcBef>
              <a:spcAft>
                <a:spcPts val="0"/>
              </a:spcAft>
              <a:buSzPts val="1800"/>
              <a:buChar char="-"/>
            </a:pPr>
            <a:r>
              <a:rPr lang="en-GB" sz="1800"/>
              <a:t>Led to IMF, World Bank, GATT→ WTO</a:t>
            </a:r>
            <a:endParaRPr sz="1800"/>
          </a:p>
          <a:p>
            <a:pPr indent="-342900" lvl="0" marL="457200" rtl="0" algn="l">
              <a:spcBef>
                <a:spcPts val="0"/>
              </a:spcBef>
              <a:spcAft>
                <a:spcPts val="0"/>
              </a:spcAft>
              <a:buSzPts val="1800"/>
              <a:buChar char="-"/>
            </a:pPr>
            <a:r>
              <a:rPr lang="en-GB" sz="1800"/>
              <a:t>US in best position to provide an international currency</a:t>
            </a:r>
            <a:endParaRPr sz="1800"/>
          </a:p>
          <a:p>
            <a:pPr indent="-342900" lvl="1" marL="914400" rtl="0" algn="l">
              <a:spcBef>
                <a:spcPts val="0"/>
              </a:spcBef>
              <a:spcAft>
                <a:spcPts val="0"/>
              </a:spcAft>
              <a:buSzPts val="1800"/>
              <a:buChar char="-"/>
            </a:pPr>
            <a:r>
              <a:rPr lang="en-GB" sz="1800"/>
              <a:t>Strength in:</a:t>
            </a:r>
            <a:endParaRPr sz="1800"/>
          </a:p>
          <a:p>
            <a:pPr indent="-342900" lvl="2" marL="1371600" rtl="0" algn="l">
              <a:spcBef>
                <a:spcPts val="0"/>
              </a:spcBef>
              <a:spcAft>
                <a:spcPts val="0"/>
              </a:spcAft>
              <a:buSzPts val="1800"/>
              <a:buChar char="-"/>
            </a:pPr>
            <a:r>
              <a:rPr lang="en-GB" sz="1800"/>
              <a:t>Military</a:t>
            </a:r>
            <a:endParaRPr sz="1800"/>
          </a:p>
          <a:p>
            <a:pPr indent="-342900" lvl="2" marL="1371600" rtl="0" algn="l">
              <a:spcBef>
                <a:spcPts val="0"/>
              </a:spcBef>
              <a:spcAft>
                <a:spcPts val="0"/>
              </a:spcAft>
              <a:buSzPts val="1800"/>
              <a:buChar char="-"/>
            </a:pPr>
            <a:r>
              <a:rPr lang="en-GB" sz="1800"/>
              <a:t>Economy</a:t>
            </a:r>
            <a:endParaRPr sz="1800"/>
          </a:p>
          <a:p>
            <a:pPr indent="-342900" lvl="2" marL="1371600" rtl="0" algn="l">
              <a:spcBef>
                <a:spcPts val="0"/>
              </a:spcBef>
              <a:spcAft>
                <a:spcPts val="0"/>
              </a:spcAft>
              <a:buSzPts val="1800"/>
              <a:buChar char="-"/>
            </a:pPr>
            <a:r>
              <a:rPr lang="en-GB" sz="1800"/>
              <a:t>Politics</a:t>
            </a:r>
            <a:endParaRPr sz="1800"/>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Economic Liberalization and Deregulation</a:t>
            </a:r>
            <a:endParaRPr/>
          </a:p>
        </p:txBody>
      </p:sp>
      <p:sp>
        <p:nvSpPr>
          <p:cNvPr id="278" name="Google Shape;278;p34"/>
          <p:cNvSpPr txBox="1"/>
          <p:nvPr>
            <p:ph idx="1" type="body"/>
          </p:nvPr>
        </p:nvSpPr>
        <p:spPr>
          <a:xfrm>
            <a:off x="725650" y="1800200"/>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Post-Bretton Woods = rulemaking and cooperation</a:t>
            </a:r>
            <a:endParaRPr sz="1800"/>
          </a:p>
          <a:p>
            <a:pPr indent="-342900" lvl="0" marL="457200" rtl="0" algn="l">
              <a:spcBef>
                <a:spcPts val="0"/>
              </a:spcBef>
              <a:spcAft>
                <a:spcPts val="0"/>
              </a:spcAft>
              <a:buSzPts val="1800"/>
              <a:buChar char="-"/>
            </a:pPr>
            <a:r>
              <a:rPr lang="en-GB" sz="1800"/>
              <a:t>In 1980s, Reagan and Thatcher embodied trade liberalization and deregulation</a:t>
            </a:r>
            <a:endParaRPr sz="1800"/>
          </a:p>
          <a:p>
            <a:pPr indent="-342900" lvl="0" marL="457200" rtl="0" algn="l">
              <a:spcBef>
                <a:spcPts val="0"/>
              </a:spcBef>
              <a:spcAft>
                <a:spcPts val="0"/>
              </a:spcAft>
              <a:buSzPts val="1800"/>
              <a:buChar char="-"/>
            </a:pPr>
            <a:r>
              <a:rPr lang="en-GB" sz="1800" strike="sngStrike"/>
              <a:t>Big </a:t>
            </a:r>
            <a:r>
              <a:rPr lang="en-GB" sz="1800" strike="sngStrike"/>
              <a:t>Government</a:t>
            </a:r>
            <a:endParaRPr sz="1800" strike="sngStrike"/>
          </a:p>
          <a:p>
            <a:pPr indent="-342900" lvl="0" marL="457200" rtl="0" algn="l">
              <a:spcBef>
                <a:spcPts val="0"/>
              </a:spcBef>
              <a:spcAft>
                <a:spcPts val="0"/>
              </a:spcAft>
              <a:buSzPts val="1800"/>
              <a:buChar char="-"/>
            </a:pPr>
            <a:r>
              <a:rPr lang="en-GB" sz="1800"/>
              <a:t>Lessons of the past forgotten</a:t>
            </a:r>
            <a:endParaRPr sz="1800"/>
          </a:p>
          <a:p>
            <a:pPr indent="-342900" lvl="0" marL="457200" rtl="0" algn="l">
              <a:spcBef>
                <a:spcPts val="0"/>
              </a:spcBef>
              <a:spcAft>
                <a:spcPts val="0"/>
              </a:spcAft>
              <a:buSzPts val="1800"/>
              <a:buChar char="-"/>
            </a:pPr>
            <a:r>
              <a:rPr lang="en-GB" sz="1800"/>
              <a:t>Led to the bubble in late 1990s and eventual 2008 crisis</a:t>
            </a:r>
            <a:endParaRPr sz="1800"/>
          </a:p>
          <a:p>
            <a:pPr indent="-342900" lvl="0" marL="457200" rtl="0" algn="l">
              <a:spcBef>
                <a:spcPts val="0"/>
              </a:spcBef>
              <a:spcAft>
                <a:spcPts val="0"/>
              </a:spcAft>
              <a:buSzPts val="1800"/>
              <a:buChar char="-"/>
            </a:pPr>
            <a:r>
              <a:rPr lang="en-GB" sz="1800"/>
              <a:t>Deregulation + Increasingly Complex Economics= Recipe for Disaster</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Power of </a:t>
            </a:r>
            <a:r>
              <a:rPr lang="en-GB" u="sng"/>
              <a:t>Ideas</a:t>
            </a:r>
            <a:r>
              <a:rPr lang="en-GB"/>
              <a:t> in Economics</a:t>
            </a:r>
            <a:endParaRPr/>
          </a:p>
        </p:txBody>
      </p:sp>
      <p:sp>
        <p:nvSpPr>
          <p:cNvPr id="284" name="Google Shape;284;p35"/>
          <p:cNvSpPr txBox="1"/>
          <p:nvPr>
            <p:ph idx="1" type="body"/>
          </p:nvPr>
        </p:nvSpPr>
        <p:spPr>
          <a:xfrm>
            <a:off x="736025" y="1512750"/>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Financial systems are built on human understanding and acceptance</a:t>
            </a:r>
            <a:endParaRPr sz="1800"/>
          </a:p>
          <a:p>
            <a:pPr indent="-342900" lvl="0" marL="457200" rtl="0" algn="l">
              <a:spcBef>
                <a:spcPts val="0"/>
              </a:spcBef>
              <a:spcAft>
                <a:spcPts val="0"/>
              </a:spcAft>
              <a:buSzPts val="1800"/>
              <a:buChar char="-"/>
            </a:pPr>
            <a:r>
              <a:rPr lang="en-GB" sz="1800"/>
              <a:t>Money is only given value because we commonly accept it</a:t>
            </a:r>
            <a:endParaRPr sz="1800"/>
          </a:p>
          <a:p>
            <a:pPr indent="-342900" lvl="0" marL="457200" rtl="0" algn="l">
              <a:spcBef>
                <a:spcPts val="0"/>
              </a:spcBef>
              <a:spcAft>
                <a:spcPts val="0"/>
              </a:spcAft>
              <a:buSzPts val="1800"/>
              <a:buChar char="-"/>
            </a:pPr>
            <a:r>
              <a:rPr lang="en-GB" sz="1800"/>
              <a:t>Crises like the Great Depression and 2008 happened because of fearful beliefs</a:t>
            </a:r>
            <a:endParaRPr sz="1800"/>
          </a:p>
          <a:p>
            <a:pPr indent="-342900" lvl="0" marL="457200" rtl="0" algn="l">
              <a:spcBef>
                <a:spcPts val="0"/>
              </a:spcBef>
              <a:spcAft>
                <a:spcPts val="0"/>
              </a:spcAft>
              <a:buSzPts val="1800"/>
              <a:buChar char="-"/>
            </a:pPr>
            <a:r>
              <a:rPr lang="en-GB" sz="1800"/>
              <a:t>Gold Standard = Misery</a:t>
            </a:r>
            <a:endParaRPr sz="1800"/>
          </a:p>
          <a:p>
            <a:pPr indent="-342900" lvl="0" marL="457200" rtl="0" algn="l">
              <a:spcBef>
                <a:spcPts val="0"/>
              </a:spcBef>
              <a:spcAft>
                <a:spcPts val="0"/>
              </a:spcAft>
              <a:buSzPts val="1800"/>
              <a:buChar char="-"/>
            </a:pPr>
            <a:r>
              <a:rPr lang="en-GB" sz="1800"/>
              <a:t>Bretton Woods rules and institutions for increased stability</a:t>
            </a:r>
            <a:endParaRPr sz="1800"/>
          </a:p>
          <a:p>
            <a:pPr indent="-355600" lvl="0" marL="457200" rtl="0" algn="l">
              <a:spcBef>
                <a:spcPts val="0"/>
              </a:spcBef>
              <a:spcAft>
                <a:spcPts val="0"/>
              </a:spcAft>
              <a:buSzPts val="2000"/>
              <a:buChar char="-"/>
            </a:pPr>
            <a:r>
              <a:rPr lang="en-GB" sz="2000"/>
              <a:t>Stability+Certainty= Good Business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 of the week</a:t>
            </a:r>
            <a:endParaRPr/>
          </a:p>
        </p:txBody>
      </p:sp>
      <p:sp>
        <p:nvSpPr>
          <p:cNvPr id="290" name="Google Shape;290;p3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GB" sz="2400"/>
              <a:t>Why did the global order collapse in the 1930s?</a:t>
            </a:r>
            <a:endParaRPr sz="2400"/>
          </a:p>
          <a:p>
            <a:pPr indent="-381000" lvl="0" marL="457200" rtl="0" algn="l">
              <a:spcBef>
                <a:spcPts val="0"/>
              </a:spcBef>
              <a:spcAft>
                <a:spcPts val="0"/>
              </a:spcAft>
              <a:buSzPts val="2400"/>
              <a:buAutoNum type="arabicPeriod"/>
            </a:pPr>
            <a:r>
              <a:rPr lang="en-GB" sz="2400"/>
              <a:t>Bretton Wood Order in 1944-1945: why was it done in that way?</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819150" y="535300"/>
            <a:ext cx="7505700" cy="13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GB" sz="2400">
                <a:solidFill>
                  <a:srgbClr val="980000"/>
                </a:solidFill>
              </a:rPr>
              <a:t>The Great Transformation: </a:t>
            </a:r>
            <a:br>
              <a:rPr i="1" lang="en-GB" sz="2400">
                <a:solidFill>
                  <a:srgbClr val="980000"/>
                </a:solidFill>
              </a:rPr>
            </a:br>
            <a:r>
              <a:rPr i="1" lang="en-GB" sz="2400">
                <a:solidFill>
                  <a:srgbClr val="980000"/>
                </a:solidFill>
              </a:rPr>
              <a:t>The Political and Economic Origins of Our Time </a:t>
            </a:r>
            <a:br>
              <a:rPr i="1" lang="en-GB" sz="2400">
                <a:solidFill>
                  <a:srgbClr val="980000"/>
                </a:solidFill>
              </a:rPr>
            </a:br>
            <a:r>
              <a:rPr lang="en-GB" sz="2400">
                <a:solidFill>
                  <a:srgbClr val="980000"/>
                </a:solidFill>
              </a:rPr>
              <a:t>by</a:t>
            </a:r>
            <a:r>
              <a:rPr i="1" lang="en-GB" sz="2400">
                <a:solidFill>
                  <a:srgbClr val="980000"/>
                </a:solidFill>
              </a:rPr>
              <a:t> </a:t>
            </a:r>
            <a:r>
              <a:rPr lang="en-GB" sz="2400">
                <a:solidFill>
                  <a:srgbClr val="980000"/>
                </a:solidFill>
              </a:rPr>
              <a:t>Karl Polanyi</a:t>
            </a:r>
            <a:endParaRPr sz="2400">
              <a:solidFill>
                <a:srgbClr val="980000"/>
              </a:solidFill>
            </a:endParaRPr>
          </a:p>
        </p:txBody>
      </p:sp>
      <p:sp>
        <p:nvSpPr>
          <p:cNvPr id="140" name="Google Shape;140;p15"/>
          <p:cNvSpPr txBox="1"/>
          <p:nvPr>
            <p:ph idx="1" type="body"/>
          </p:nvPr>
        </p:nvSpPr>
        <p:spPr>
          <a:xfrm>
            <a:off x="4572000" y="1990725"/>
            <a:ext cx="37530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Nunito"/>
              <a:buChar char="●"/>
            </a:pPr>
            <a:r>
              <a:rPr lang="en-GB">
                <a:latin typeface="Nunito"/>
                <a:ea typeface="Nunito"/>
                <a:cs typeface="Nunito"/>
                <a:sym typeface="Nunito"/>
              </a:rPr>
              <a:t>First published in 1944 towards the end of WWII</a:t>
            </a:r>
            <a:br>
              <a:rPr lang="en-GB">
                <a:latin typeface="Nunito"/>
                <a:ea typeface="Nunito"/>
                <a:cs typeface="Nunito"/>
                <a:sym typeface="Nunito"/>
              </a:rPr>
            </a:br>
            <a:endParaRPr>
              <a:latin typeface="Nunito"/>
              <a:ea typeface="Nunito"/>
              <a:cs typeface="Nunito"/>
              <a:sym typeface="Nunito"/>
            </a:endParaRPr>
          </a:p>
          <a:p>
            <a:pPr indent="-311150" lvl="0" marL="457200" rtl="0" algn="l">
              <a:spcBef>
                <a:spcPts val="0"/>
              </a:spcBef>
              <a:spcAft>
                <a:spcPts val="0"/>
              </a:spcAft>
              <a:buSzPts val="1300"/>
              <a:buFont typeface="Nunito"/>
              <a:buChar char="●"/>
            </a:pPr>
            <a:r>
              <a:rPr lang="en-GB">
                <a:latin typeface="Nunito"/>
                <a:ea typeface="Nunito"/>
                <a:cs typeface="Nunito"/>
                <a:sym typeface="Nunito"/>
              </a:rPr>
              <a:t>Analysis of eighteenth,</a:t>
            </a:r>
            <a:r>
              <a:rPr lang="en-GB">
                <a:latin typeface="Nunito"/>
                <a:ea typeface="Nunito"/>
                <a:cs typeface="Nunito"/>
                <a:sym typeface="Nunito"/>
              </a:rPr>
              <a:t> nineteenth and early twentieth century</a:t>
            </a:r>
            <a:r>
              <a:rPr lang="en-GB">
                <a:latin typeface="Nunito"/>
                <a:ea typeface="Nunito"/>
                <a:cs typeface="Nunito"/>
                <a:sym typeface="Nunito"/>
              </a:rPr>
              <a:t> economic history and political economy </a:t>
            </a:r>
            <a:br>
              <a:rPr lang="en-GB">
                <a:latin typeface="Nunito"/>
                <a:ea typeface="Nunito"/>
                <a:cs typeface="Nunito"/>
                <a:sym typeface="Nunito"/>
              </a:rPr>
            </a:br>
            <a:endParaRPr>
              <a:latin typeface="Nunito"/>
              <a:ea typeface="Nunito"/>
              <a:cs typeface="Nunito"/>
              <a:sym typeface="Nunito"/>
            </a:endParaRPr>
          </a:p>
          <a:p>
            <a:pPr indent="-311150" lvl="0" marL="457200" rtl="0" algn="l">
              <a:spcBef>
                <a:spcPts val="0"/>
              </a:spcBef>
              <a:spcAft>
                <a:spcPts val="0"/>
              </a:spcAft>
              <a:buSzPts val="1300"/>
              <a:buChar char="●"/>
            </a:pPr>
            <a:r>
              <a:rPr lang="en-GB">
                <a:latin typeface="Nunito"/>
                <a:ea typeface="Nunito"/>
                <a:cs typeface="Nunito"/>
                <a:sym typeface="Nunito"/>
              </a:rPr>
              <a:t>Thesis asserts that the concept of the self-regulating market is a utopian dream</a:t>
            </a:r>
            <a:br>
              <a:rPr lang="en-GB"/>
            </a:br>
            <a:br>
              <a:rPr lang="en-GB"/>
            </a:br>
            <a:br>
              <a:rPr lang="en-GB"/>
            </a:br>
            <a:br>
              <a:rPr lang="en-GB"/>
            </a:br>
            <a:endParaRPr/>
          </a:p>
        </p:txBody>
      </p:sp>
      <p:pic>
        <p:nvPicPr>
          <p:cNvPr id="141" name="Google Shape;141;p15"/>
          <p:cNvPicPr preferRelativeResize="0"/>
          <p:nvPr/>
        </p:nvPicPr>
        <p:blipFill>
          <a:blip r:embed="rId4">
            <a:alphaModFix/>
          </a:blip>
          <a:stretch>
            <a:fillRect/>
          </a:stretch>
        </p:blipFill>
        <p:spPr>
          <a:xfrm>
            <a:off x="819150" y="1986000"/>
            <a:ext cx="1647825" cy="2457449"/>
          </a:xfrm>
          <a:prstGeom prst="rect">
            <a:avLst/>
          </a:prstGeom>
          <a:noFill/>
          <a:ln>
            <a:noFill/>
          </a:ln>
        </p:spPr>
      </p:pic>
      <p:pic>
        <p:nvPicPr>
          <p:cNvPr id="142" name="Google Shape;142;p15"/>
          <p:cNvPicPr preferRelativeResize="0"/>
          <p:nvPr/>
        </p:nvPicPr>
        <p:blipFill>
          <a:blip r:embed="rId5">
            <a:alphaModFix/>
          </a:blip>
          <a:stretch>
            <a:fillRect/>
          </a:stretch>
        </p:blipFill>
        <p:spPr>
          <a:xfrm>
            <a:off x="2466975" y="1986000"/>
            <a:ext cx="1857375" cy="2457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550325"/>
            <a:ext cx="75057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Collapse of 19th Century Institutions</a:t>
            </a:r>
            <a:endParaRPr/>
          </a:p>
        </p:txBody>
      </p:sp>
      <p:sp>
        <p:nvSpPr>
          <p:cNvPr id="148" name="Google Shape;148;p16"/>
          <p:cNvSpPr txBox="1"/>
          <p:nvPr>
            <p:ph idx="1" type="body"/>
          </p:nvPr>
        </p:nvSpPr>
        <p:spPr>
          <a:xfrm>
            <a:off x="819150" y="1199825"/>
            <a:ext cx="2933700" cy="351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GB" sz="1400">
                <a:latin typeface="Nunito"/>
                <a:ea typeface="Nunito"/>
                <a:cs typeface="Nunito"/>
                <a:sym typeface="Nunito"/>
              </a:rPr>
              <a:t>Begins book by asserting that </a:t>
            </a:r>
            <a:r>
              <a:rPr lang="en-GB" sz="1400">
                <a:solidFill>
                  <a:srgbClr val="000000"/>
                </a:solidFill>
                <a:latin typeface="Nunito"/>
                <a:ea typeface="Nunito"/>
                <a:cs typeface="Nunito"/>
                <a:sym typeface="Nunito"/>
              </a:rPr>
              <a:t>“nineteenth century civilization has collapsed” (p.3)</a:t>
            </a:r>
            <a:br>
              <a:rPr lang="en-GB" sz="1400">
                <a:solidFill>
                  <a:srgbClr val="000000"/>
                </a:solidFill>
                <a:latin typeface="Nunito"/>
                <a:ea typeface="Nunito"/>
                <a:cs typeface="Nunito"/>
                <a:sym typeface="Nunito"/>
              </a:rPr>
            </a:br>
            <a:endParaRPr sz="1400">
              <a:solidFill>
                <a:srgbClr val="000000"/>
              </a:solidFill>
              <a:latin typeface="Nunito"/>
              <a:ea typeface="Nunito"/>
              <a:cs typeface="Nunito"/>
              <a:sym typeface="Nunito"/>
            </a:endParaRPr>
          </a:p>
          <a:p>
            <a:pPr indent="-317500" lvl="0" marL="457200" rtl="0" algn="l">
              <a:spcBef>
                <a:spcPts val="0"/>
              </a:spcBef>
              <a:spcAft>
                <a:spcPts val="0"/>
              </a:spcAft>
              <a:buSzPts val="1400"/>
              <a:buChar char="●"/>
            </a:pPr>
            <a:r>
              <a:rPr lang="en-GB" sz="1400">
                <a:solidFill>
                  <a:srgbClr val="000000"/>
                </a:solidFill>
                <a:latin typeface="Nunito"/>
                <a:ea typeface="Nunito"/>
                <a:cs typeface="Nunito"/>
                <a:sym typeface="Nunito"/>
              </a:rPr>
              <a:t>Nineteenth century was upheld by four primary institutions, 100 years peace between the Great Powers </a:t>
            </a:r>
            <a:br>
              <a:rPr lang="en-GB" sz="1400">
                <a:solidFill>
                  <a:srgbClr val="000000"/>
                </a:solidFill>
                <a:latin typeface="Nunito"/>
                <a:ea typeface="Nunito"/>
                <a:cs typeface="Nunito"/>
                <a:sym typeface="Nunito"/>
              </a:rPr>
            </a:br>
            <a:endParaRPr sz="1400">
              <a:solidFill>
                <a:srgbClr val="000000"/>
              </a:solidFill>
              <a:latin typeface="Nunito"/>
              <a:ea typeface="Nunito"/>
              <a:cs typeface="Nunito"/>
              <a:sym typeface="Nunito"/>
            </a:endParaRPr>
          </a:p>
          <a:p>
            <a:pPr indent="-317500" lvl="0" marL="457200" rtl="0" algn="l">
              <a:spcBef>
                <a:spcPts val="0"/>
              </a:spcBef>
              <a:spcAft>
                <a:spcPts val="0"/>
              </a:spcAft>
              <a:buSzPts val="1400"/>
              <a:buChar char="●"/>
            </a:pPr>
            <a:r>
              <a:rPr lang="en-GB" sz="1400">
                <a:solidFill>
                  <a:srgbClr val="000000"/>
                </a:solidFill>
                <a:latin typeface="Nunito"/>
                <a:ea typeface="Nunito"/>
                <a:cs typeface="Nunito"/>
                <a:sym typeface="Nunito"/>
              </a:rPr>
              <a:t>Gold standard cause of the collapse</a:t>
            </a:r>
            <a:br>
              <a:rPr lang="en-GB" sz="1400">
                <a:solidFill>
                  <a:srgbClr val="000000"/>
                </a:solidFill>
                <a:latin typeface="Nunito"/>
                <a:ea typeface="Nunito"/>
                <a:cs typeface="Nunito"/>
                <a:sym typeface="Nunito"/>
              </a:rPr>
            </a:br>
            <a:endParaRPr sz="1400">
              <a:solidFill>
                <a:srgbClr val="000000"/>
              </a:solidFill>
              <a:latin typeface="Nunito"/>
              <a:ea typeface="Nunito"/>
              <a:cs typeface="Nunito"/>
              <a:sym typeface="Nunito"/>
            </a:endParaRPr>
          </a:p>
          <a:p>
            <a:pPr indent="0" lvl="0" marL="457200" rtl="0" algn="l">
              <a:spcBef>
                <a:spcPts val="1600"/>
              </a:spcBef>
              <a:spcAft>
                <a:spcPts val="1600"/>
              </a:spcAft>
              <a:buNone/>
            </a:pPr>
            <a:r>
              <a:t/>
            </a:r>
            <a:endParaRPr sz="1400">
              <a:solidFill>
                <a:srgbClr val="000000"/>
              </a:solidFill>
              <a:latin typeface="Nunito"/>
              <a:ea typeface="Nunito"/>
              <a:cs typeface="Nunito"/>
              <a:sym typeface="Nunito"/>
            </a:endParaRPr>
          </a:p>
        </p:txBody>
      </p:sp>
      <p:sp>
        <p:nvSpPr>
          <p:cNvPr id="149" name="Google Shape;149;p16"/>
          <p:cNvSpPr txBox="1"/>
          <p:nvPr/>
        </p:nvSpPr>
        <p:spPr>
          <a:xfrm>
            <a:off x="3845925" y="1445175"/>
            <a:ext cx="18147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Nunito"/>
                <a:ea typeface="Nunito"/>
                <a:cs typeface="Nunito"/>
                <a:sym typeface="Nunito"/>
              </a:rPr>
              <a:t>Balance-of-powers</a:t>
            </a:r>
            <a:br>
              <a:rPr lang="en-GB">
                <a:latin typeface="Nunito"/>
                <a:ea typeface="Nunito"/>
                <a:cs typeface="Nunito"/>
                <a:sym typeface="Nunito"/>
              </a:rPr>
            </a:br>
            <a:br>
              <a:rPr lang="en-GB">
                <a:latin typeface="Nunito"/>
                <a:ea typeface="Nunito"/>
                <a:cs typeface="Nunito"/>
                <a:sym typeface="Nunito"/>
              </a:rPr>
            </a:br>
            <a:br>
              <a:rPr lang="en-GB">
                <a:latin typeface="Nunito"/>
                <a:ea typeface="Nunito"/>
                <a:cs typeface="Nunito"/>
                <a:sym typeface="Nunito"/>
              </a:rPr>
            </a:br>
            <a:endParaRPr>
              <a:latin typeface="Nunito"/>
              <a:ea typeface="Nunito"/>
              <a:cs typeface="Nunito"/>
              <a:sym typeface="Nunito"/>
            </a:endParaRPr>
          </a:p>
        </p:txBody>
      </p:sp>
      <p:sp>
        <p:nvSpPr>
          <p:cNvPr id="150" name="Google Shape;150;p16"/>
          <p:cNvSpPr txBox="1"/>
          <p:nvPr/>
        </p:nvSpPr>
        <p:spPr>
          <a:xfrm>
            <a:off x="6353800" y="1445175"/>
            <a:ext cx="18711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Nunito"/>
                <a:ea typeface="Nunito"/>
                <a:cs typeface="Nunito"/>
                <a:sym typeface="Nunito"/>
              </a:rPr>
              <a:t>The Gold Standard</a:t>
            </a:r>
            <a:endParaRPr>
              <a:latin typeface="Nunito"/>
              <a:ea typeface="Nunito"/>
              <a:cs typeface="Nunito"/>
              <a:sym typeface="Nunito"/>
            </a:endParaRPr>
          </a:p>
        </p:txBody>
      </p:sp>
      <p:sp>
        <p:nvSpPr>
          <p:cNvPr id="151" name="Google Shape;151;p16"/>
          <p:cNvSpPr txBox="1"/>
          <p:nvPr/>
        </p:nvSpPr>
        <p:spPr>
          <a:xfrm>
            <a:off x="3902325" y="2958100"/>
            <a:ext cx="17019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Nunito"/>
                <a:ea typeface="Nunito"/>
                <a:cs typeface="Nunito"/>
                <a:sym typeface="Nunito"/>
              </a:rPr>
              <a:t>The Liberal State</a:t>
            </a:r>
            <a:endParaRPr>
              <a:latin typeface="Nunito"/>
              <a:ea typeface="Nunito"/>
              <a:cs typeface="Nunito"/>
              <a:sym typeface="Nunito"/>
            </a:endParaRPr>
          </a:p>
        </p:txBody>
      </p:sp>
      <p:sp>
        <p:nvSpPr>
          <p:cNvPr id="152" name="Google Shape;152;p16"/>
          <p:cNvSpPr txBox="1"/>
          <p:nvPr/>
        </p:nvSpPr>
        <p:spPr>
          <a:xfrm>
            <a:off x="6269050" y="2958100"/>
            <a:ext cx="20406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Nunito"/>
                <a:ea typeface="Nunito"/>
                <a:cs typeface="Nunito"/>
                <a:sym typeface="Nunito"/>
              </a:rPr>
              <a:t>Self-Regulating Market</a:t>
            </a:r>
            <a:endParaRPr>
              <a:latin typeface="Nunito"/>
              <a:ea typeface="Nunito"/>
              <a:cs typeface="Nunito"/>
              <a:sym typeface="Nunito"/>
            </a:endParaRPr>
          </a:p>
        </p:txBody>
      </p:sp>
      <p:pic>
        <p:nvPicPr>
          <p:cNvPr id="153" name="Google Shape;153;p16"/>
          <p:cNvPicPr preferRelativeResize="0"/>
          <p:nvPr/>
        </p:nvPicPr>
        <p:blipFill>
          <a:blip r:embed="rId3">
            <a:alphaModFix/>
          </a:blip>
          <a:stretch>
            <a:fillRect/>
          </a:stretch>
        </p:blipFill>
        <p:spPr>
          <a:xfrm>
            <a:off x="4138918" y="1904049"/>
            <a:ext cx="1228731" cy="966475"/>
          </a:xfrm>
          <a:prstGeom prst="rect">
            <a:avLst/>
          </a:prstGeom>
          <a:noFill/>
          <a:ln>
            <a:noFill/>
          </a:ln>
        </p:spPr>
      </p:pic>
      <p:pic>
        <p:nvPicPr>
          <p:cNvPr id="154" name="Google Shape;154;p16"/>
          <p:cNvPicPr preferRelativeResize="0"/>
          <p:nvPr/>
        </p:nvPicPr>
        <p:blipFill>
          <a:blip r:embed="rId4">
            <a:alphaModFix/>
          </a:blip>
          <a:stretch>
            <a:fillRect/>
          </a:stretch>
        </p:blipFill>
        <p:spPr>
          <a:xfrm>
            <a:off x="6253850" y="1869375"/>
            <a:ext cx="2071005" cy="966475"/>
          </a:xfrm>
          <a:prstGeom prst="rect">
            <a:avLst/>
          </a:prstGeom>
          <a:noFill/>
          <a:ln>
            <a:noFill/>
          </a:ln>
        </p:spPr>
      </p:pic>
      <p:pic>
        <p:nvPicPr>
          <p:cNvPr id="155" name="Google Shape;155;p16"/>
          <p:cNvPicPr preferRelativeResize="0"/>
          <p:nvPr/>
        </p:nvPicPr>
        <p:blipFill rotWithShape="1">
          <a:blip r:embed="rId5">
            <a:alphaModFix/>
          </a:blip>
          <a:srcRect b="8223" l="0" r="8223" t="0"/>
          <a:stretch/>
        </p:blipFill>
        <p:spPr>
          <a:xfrm>
            <a:off x="6495954" y="3381200"/>
            <a:ext cx="1586799" cy="1057876"/>
          </a:xfrm>
          <a:prstGeom prst="rect">
            <a:avLst/>
          </a:prstGeom>
          <a:noFill/>
          <a:ln>
            <a:noFill/>
          </a:ln>
        </p:spPr>
      </p:pic>
      <p:pic>
        <p:nvPicPr>
          <p:cNvPr id="156" name="Google Shape;156;p16"/>
          <p:cNvPicPr preferRelativeResize="0"/>
          <p:nvPr/>
        </p:nvPicPr>
        <p:blipFill>
          <a:blip r:embed="rId6">
            <a:alphaModFix/>
          </a:blip>
          <a:stretch>
            <a:fillRect/>
          </a:stretch>
        </p:blipFill>
        <p:spPr>
          <a:xfrm>
            <a:off x="3902325" y="3346969"/>
            <a:ext cx="1701899" cy="11263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819150" y="483650"/>
            <a:ext cx="7505700" cy="7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Origins of the Crisis</a:t>
            </a:r>
            <a:endParaRPr/>
          </a:p>
        </p:txBody>
      </p:sp>
      <p:sp>
        <p:nvSpPr>
          <p:cNvPr id="162" name="Google Shape;162;p17"/>
          <p:cNvSpPr txBox="1"/>
          <p:nvPr>
            <p:ph idx="1" type="body"/>
          </p:nvPr>
        </p:nvSpPr>
        <p:spPr>
          <a:xfrm>
            <a:off x="819150" y="1457325"/>
            <a:ext cx="3667200" cy="314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Nunito"/>
              <a:buChar char="●"/>
            </a:pPr>
            <a:r>
              <a:rPr lang="en-GB" sz="1800">
                <a:solidFill>
                  <a:srgbClr val="000000"/>
                </a:solidFill>
                <a:latin typeface="Nunito"/>
                <a:ea typeface="Nunito"/>
                <a:cs typeface="Nunito"/>
                <a:sym typeface="Nunito"/>
              </a:rPr>
              <a:t>Origins of the crisis from Industrial Revolution in England</a:t>
            </a:r>
            <a:br>
              <a:rPr lang="en-GB" sz="1800">
                <a:solidFill>
                  <a:srgbClr val="000000"/>
                </a:solidFill>
                <a:latin typeface="Nunito"/>
                <a:ea typeface="Nunito"/>
                <a:cs typeface="Nunito"/>
                <a:sym typeface="Nunito"/>
              </a:rPr>
            </a:br>
            <a:endParaRPr sz="1800">
              <a:solidFill>
                <a:srgbClr val="000000"/>
              </a:solidFill>
              <a:latin typeface="Nunito"/>
              <a:ea typeface="Nunito"/>
              <a:cs typeface="Nunito"/>
              <a:sym typeface="Nunito"/>
            </a:endParaRPr>
          </a:p>
          <a:p>
            <a:pPr indent="-342900" lvl="0" marL="457200" rtl="0" algn="l">
              <a:spcBef>
                <a:spcPts val="0"/>
              </a:spcBef>
              <a:spcAft>
                <a:spcPts val="0"/>
              </a:spcAft>
              <a:buClr>
                <a:srgbClr val="000000"/>
              </a:buClr>
              <a:buSzPts val="1800"/>
              <a:buFont typeface="Nunito"/>
              <a:buChar char="●"/>
            </a:pPr>
            <a:r>
              <a:rPr lang="en-GB" sz="1800">
                <a:solidFill>
                  <a:srgbClr val="000000"/>
                </a:solidFill>
                <a:latin typeface="Nunito"/>
                <a:ea typeface="Nunito"/>
                <a:cs typeface="Nunito"/>
                <a:sym typeface="Nunito"/>
              </a:rPr>
              <a:t>Emergence of the self-regulating market institutionally separated society into </a:t>
            </a:r>
            <a:r>
              <a:rPr lang="en-GB" sz="1800">
                <a:solidFill>
                  <a:srgbClr val="000000"/>
                </a:solidFill>
                <a:latin typeface="Nunito"/>
                <a:ea typeface="Nunito"/>
                <a:cs typeface="Nunito"/>
                <a:sym typeface="Nunito"/>
              </a:rPr>
              <a:t>economic and political spheres </a:t>
            </a:r>
            <a:br>
              <a:rPr lang="en-GB" sz="1800">
                <a:solidFill>
                  <a:srgbClr val="000000"/>
                </a:solidFill>
                <a:latin typeface="Nunito"/>
                <a:ea typeface="Nunito"/>
                <a:cs typeface="Nunito"/>
                <a:sym typeface="Nunito"/>
              </a:rPr>
            </a:br>
            <a:endParaRPr sz="1800">
              <a:solidFill>
                <a:srgbClr val="000000"/>
              </a:solidFill>
              <a:latin typeface="Nunito"/>
              <a:ea typeface="Nunito"/>
              <a:cs typeface="Nunito"/>
              <a:sym typeface="Nunito"/>
            </a:endParaRPr>
          </a:p>
          <a:p>
            <a:pPr indent="0" lvl="0" marL="457200" rtl="0" algn="l">
              <a:spcBef>
                <a:spcPts val="1600"/>
              </a:spcBef>
              <a:spcAft>
                <a:spcPts val="1600"/>
              </a:spcAft>
              <a:buNone/>
            </a:pPr>
            <a:r>
              <a:t/>
            </a:r>
            <a:endParaRPr sz="1800">
              <a:solidFill>
                <a:srgbClr val="000000"/>
              </a:solidFill>
              <a:latin typeface="Times New Roman"/>
              <a:ea typeface="Times New Roman"/>
              <a:cs typeface="Times New Roman"/>
              <a:sym typeface="Times New Roman"/>
            </a:endParaRPr>
          </a:p>
        </p:txBody>
      </p:sp>
      <p:pic>
        <p:nvPicPr>
          <p:cNvPr id="163" name="Google Shape;163;p17"/>
          <p:cNvPicPr preferRelativeResize="0"/>
          <p:nvPr/>
        </p:nvPicPr>
        <p:blipFill>
          <a:blip r:embed="rId3">
            <a:alphaModFix/>
          </a:blip>
          <a:stretch>
            <a:fillRect/>
          </a:stretch>
        </p:blipFill>
        <p:spPr>
          <a:xfrm>
            <a:off x="4663750" y="1609725"/>
            <a:ext cx="3356301" cy="1638325"/>
          </a:xfrm>
          <a:prstGeom prst="rect">
            <a:avLst/>
          </a:prstGeom>
          <a:noFill/>
          <a:ln>
            <a:noFill/>
          </a:ln>
        </p:spPr>
      </p:pic>
      <p:pic>
        <p:nvPicPr>
          <p:cNvPr id="164" name="Google Shape;164;p17"/>
          <p:cNvPicPr preferRelativeResize="0"/>
          <p:nvPr/>
        </p:nvPicPr>
        <p:blipFill>
          <a:blip r:embed="rId4">
            <a:alphaModFix/>
          </a:blip>
          <a:stretch>
            <a:fillRect/>
          </a:stretch>
        </p:blipFill>
        <p:spPr>
          <a:xfrm>
            <a:off x="6905575" y="3486250"/>
            <a:ext cx="1114475" cy="1114475"/>
          </a:xfrm>
          <a:prstGeom prst="rect">
            <a:avLst/>
          </a:prstGeom>
          <a:noFill/>
          <a:ln>
            <a:noFill/>
          </a:ln>
        </p:spPr>
      </p:pic>
      <p:pic>
        <p:nvPicPr>
          <p:cNvPr id="165" name="Google Shape;165;p17"/>
          <p:cNvPicPr preferRelativeResize="0"/>
          <p:nvPr/>
        </p:nvPicPr>
        <p:blipFill>
          <a:blip r:embed="rId5">
            <a:alphaModFix/>
          </a:blip>
          <a:stretch>
            <a:fillRect/>
          </a:stretch>
        </p:blipFill>
        <p:spPr>
          <a:xfrm>
            <a:off x="4663749" y="3486249"/>
            <a:ext cx="1071550" cy="1071550"/>
          </a:xfrm>
          <a:prstGeom prst="rect">
            <a:avLst/>
          </a:prstGeom>
          <a:noFill/>
          <a:ln>
            <a:noFill/>
          </a:ln>
        </p:spPr>
      </p:pic>
      <p:pic>
        <p:nvPicPr>
          <p:cNvPr id="166" name="Google Shape;166;p17"/>
          <p:cNvPicPr preferRelativeResize="0"/>
          <p:nvPr/>
        </p:nvPicPr>
        <p:blipFill>
          <a:blip r:embed="rId6">
            <a:alphaModFix/>
          </a:blip>
          <a:stretch>
            <a:fillRect/>
          </a:stretch>
        </p:blipFill>
        <p:spPr>
          <a:xfrm>
            <a:off x="5976100" y="3674463"/>
            <a:ext cx="731599" cy="69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819150" y="597950"/>
            <a:ext cx="7505700" cy="57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000000"/>
                </a:solidFill>
              </a:rPr>
              <a:t>Consequences of the Self-Regulating Market</a:t>
            </a:r>
            <a:endParaRPr sz="2400"/>
          </a:p>
        </p:txBody>
      </p:sp>
      <p:sp>
        <p:nvSpPr>
          <p:cNvPr id="172" name="Google Shape;172;p18"/>
          <p:cNvSpPr txBox="1"/>
          <p:nvPr>
            <p:ph idx="1" type="body"/>
          </p:nvPr>
        </p:nvSpPr>
        <p:spPr>
          <a:xfrm>
            <a:off x="3100350" y="1419325"/>
            <a:ext cx="2943300" cy="3038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latin typeface="Nunito"/>
                <a:ea typeface="Nunito"/>
                <a:cs typeface="Nunito"/>
                <a:sym typeface="Nunito"/>
              </a:rPr>
              <a:t>Commodification of labour, land and money</a:t>
            </a:r>
            <a:br>
              <a:rPr lang="en-GB" sz="1400">
                <a:latin typeface="Nunito"/>
                <a:ea typeface="Nunito"/>
                <a:cs typeface="Nunito"/>
                <a:sym typeface="Nunito"/>
              </a:rPr>
            </a:br>
            <a:endParaRPr sz="1400">
              <a:latin typeface="Nunito"/>
              <a:ea typeface="Nunito"/>
              <a:cs typeface="Nunito"/>
              <a:sym typeface="Nunito"/>
            </a:endParaRPr>
          </a:p>
          <a:p>
            <a:pPr indent="-317500" lvl="0" marL="457200" rtl="0" algn="l">
              <a:spcBef>
                <a:spcPts val="0"/>
              </a:spcBef>
              <a:spcAft>
                <a:spcPts val="0"/>
              </a:spcAft>
              <a:buSzPts val="1400"/>
              <a:buFont typeface="Nunito"/>
              <a:buChar char="●"/>
            </a:pPr>
            <a:r>
              <a:rPr lang="en-GB" sz="1400">
                <a:solidFill>
                  <a:srgbClr val="000000"/>
                </a:solidFill>
                <a:latin typeface="Nunito"/>
                <a:ea typeface="Nunito"/>
                <a:cs typeface="Nunito"/>
                <a:sym typeface="Nunito"/>
              </a:rPr>
              <a:t>No matter the social and environmental cost, economic liberalism became the priority </a:t>
            </a:r>
            <a:br>
              <a:rPr lang="en-GB" sz="1400">
                <a:solidFill>
                  <a:srgbClr val="000000"/>
                </a:solidFill>
                <a:latin typeface="Nunito"/>
                <a:ea typeface="Nunito"/>
                <a:cs typeface="Nunito"/>
                <a:sym typeface="Nunito"/>
              </a:rPr>
            </a:b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GB" sz="1400">
                <a:latin typeface="Nunito"/>
                <a:ea typeface="Nunito"/>
                <a:cs typeface="Nunito"/>
                <a:sym typeface="Nunito"/>
              </a:rPr>
              <a:t>P</a:t>
            </a:r>
            <a:r>
              <a:rPr lang="en-GB" sz="1400">
                <a:solidFill>
                  <a:srgbClr val="000000"/>
                </a:solidFill>
                <a:latin typeface="Nunito"/>
                <a:ea typeface="Nunito"/>
                <a:cs typeface="Nunito"/>
                <a:sym typeface="Nunito"/>
              </a:rPr>
              <a:t>aradoxically government often became an administrative organ for economic liberalism</a:t>
            </a:r>
            <a:endParaRPr sz="1400">
              <a:solidFill>
                <a:srgbClr val="000000"/>
              </a:solidFill>
              <a:latin typeface="Nunito"/>
              <a:ea typeface="Nunito"/>
              <a:cs typeface="Nunito"/>
              <a:sym typeface="Nunito"/>
            </a:endParaRPr>
          </a:p>
        </p:txBody>
      </p:sp>
      <p:pic>
        <p:nvPicPr>
          <p:cNvPr id="173" name="Google Shape;173;p18"/>
          <p:cNvPicPr preferRelativeResize="0"/>
          <p:nvPr/>
        </p:nvPicPr>
        <p:blipFill>
          <a:blip r:embed="rId3">
            <a:alphaModFix/>
          </a:blip>
          <a:stretch>
            <a:fillRect/>
          </a:stretch>
        </p:blipFill>
        <p:spPr>
          <a:xfrm>
            <a:off x="863225" y="1419275"/>
            <a:ext cx="2280024" cy="3038500"/>
          </a:xfrm>
          <a:prstGeom prst="rect">
            <a:avLst/>
          </a:prstGeom>
          <a:noFill/>
          <a:ln>
            <a:noFill/>
          </a:ln>
        </p:spPr>
      </p:pic>
      <p:pic>
        <p:nvPicPr>
          <p:cNvPr id="174" name="Google Shape;174;p18"/>
          <p:cNvPicPr preferRelativeResize="0"/>
          <p:nvPr/>
        </p:nvPicPr>
        <p:blipFill>
          <a:blip r:embed="rId4">
            <a:alphaModFix/>
          </a:blip>
          <a:stretch>
            <a:fillRect/>
          </a:stretch>
        </p:blipFill>
        <p:spPr>
          <a:xfrm>
            <a:off x="6154900" y="1419274"/>
            <a:ext cx="1987950" cy="1944150"/>
          </a:xfrm>
          <a:prstGeom prst="rect">
            <a:avLst/>
          </a:prstGeom>
          <a:noFill/>
          <a:ln>
            <a:noFill/>
          </a:ln>
        </p:spPr>
      </p:pic>
      <p:pic>
        <p:nvPicPr>
          <p:cNvPr id="175" name="Google Shape;175;p18"/>
          <p:cNvPicPr preferRelativeResize="0"/>
          <p:nvPr/>
        </p:nvPicPr>
        <p:blipFill>
          <a:blip r:embed="rId5">
            <a:alphaModFix/>
          </a:blip>
          <a:stretch>
            <a:fillRect/>
          </a:stretch>
        </p:blipFill>
        <p:spPr>
          <a:xfrm>
            <a:off x="6154900" y="3363425"/>
            <a:ext cx="1987950" cy="10993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19"/>
          <p:cNvPicPr preferRelativeResize="0"/>
          <p:nvPr/>
        </p:nvPicPr>
        <p:blipFill>
          <a:blip r:embed="rId3">
            <a:alphaModFix/>
          </a:blip>
          <a:stretch>
            <a:fillRect/>
          </a:stretch>
        </p:blipFill>
        <p:spPr>
          <a:xfrm>
            <a:off x="1516775" y="616412"/>
            <a:ext cx="6110449" cy="391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The Counter-Movement of the 1870s &amp; 80s</a:t>
            </a:r>
            <a:endParaRPr sz="2400"/>
          </a:p>
        </p:txBody>
      </p:sp>
      <p:sp>
        <p:nvSpPr>
          <p:cNvPr id="186" name="Google Shape;186;p20"/>
          <p:cNvSpPr txBox="1"/>
          <p:nvPr>
            <p:ph idx="1" type="body"/>
          </p:nvPr>
        </p:nvSpPr>
        <p:spPr>
          <a:xfrm>
            <a:off x="5261550" y="1897700"/>
            <a:ext cx="3063300" cy="19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latin typeface="Nunito"/>
              <a:ea typeface="Nunito"/>
              <a:cs typeface="Nunito"/>
              <a:sym typeface="Nunito"/>
            </a:endParaRPr>
          </a:p>
          <a:p>
            <a:pPr indent="-317500" lvl="0" marL="457200" rtl="0" algn="l">
              <a:spcBef>
                <a:spcPts val="1600"/>
              </a:spcBef>
              <a:spcAft>
                <a:spcPts val="0"/>
              </a:spcAft>
              <a:buClr>
                <a:srgbClr val="000000"/>
              </a:buClr>
              <a:buSzPts val="1400"/>
              <a:buFont typeface="Nunito"/>
              <a:buChar char="●"/>
            </a:pPr>
            <a:r>
              <a:rPr lang="en-GB" sz="1400">
                <a:solidFill>
                  <a:srgbClr val="000000"/>
                </a:solidFill>
                <a:latin typeface="Nunito"/>
                <a:ea typeface="Nunito"/>
                <a:cs typeface="Nunito"/>
                <a:sym typeface="Nunito"/>
              </a:rPr>
              <a:t>poor health and labour standards,</a:t>
            </a:r>
            <a:br>
              <a:rPr lang="en-GB" sz="1400">
                <a:solidFill>
                  <a:srgbClr val="000000"/>
                </a:solidFill>
                <a:latin typeface="Nunito"/>
                <a:ea typeface="Nunito"/>
                <a:cs typeface="Nunito"/>
                <a:sym typeface="Nunito"/>
              </a:rPr>
            </a:b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GB" sz="1400">
                <a:solidFill>
                  <a:srgbClr val="000000"/>
                </a:solidFill>
                <a:latin typeface="Nunito"/>
                <a:ea typeface="Nunito"/>
                <a:cs typeface="Nunito"/>
                <a:sym typeface="Nunito"/>
              </a:rPr>
              <a:t> strengthen workers rights and </a:t>
            </a:r>
            <a:br>
              <a:rPr lang="en-GB" sz="1400">
                <a:solidFill>
                  <a:srgbClr val="000000"/>
                </a:solidFill>
                <a:latin typeface="Nunito"/>
                <a:ea typeface="Nunito"/>
                <a:cs typeface="Nunito"/>
                <a:sym typeface="Nunito"/>
              </a:rPr>
            </a:br>
            <a:endParaRPr sz="1400">
              <a:solidFill>
                <a:srgbClr val="000000"/>
              </a:solidFill>
              <a:latin typeface="Nunito"/>
              <a:ea typeface="Nunito"/>
              <a:cs typeface="Nunito"/>
              <a:sym typeface="Nunito"/>
            </a:endParaRPr>
          </a:p>
          <a:p>
            <a:pPr indent="-311150" lvl="0" marL="457200" rtl="0" algn="l">
              <a:spcBef>
                <a:spcPts val="0"/>
              </a:spcBef>
              <a:spcAft>
                <a:spcPts val="0"/>
              </a:spcAft>
              <a:buClr>
                <a:srgbClr val="000000"/>
              </a:buClr>
              <a:buSzPts val="1300"/>
              <a:buChar char="●"/>
            </a:pPr>
            <a:r>
              <a:rPr lang="en-GB" sz="1400">
                <a:solidFill>
                  <a:srgbClr val="000000"/>
                </a:solidFill>
                <a:latin typeface="Nunito"/>
                <a:ea typeface="Nunito"/>
                <a:cs typeface="Nunito"/>
                <a:sym typeface="Nunito"/>
              </a:rPr>
              <a:t>put in place economic</a:t>
            </a:r>
            <a:r>
              <a:rPr lang="en-GB" sz="1400">
                <a:solidFill>
                  <a:srgbClr val="000000"/>
                </a:solidFill>
                <a:latin typeface="Nunito"/>
                <a:ea typeface="Nunito"/>
                <a:cs typeface="Nunito"/>
                <a:sym typeface="Nunito"/>
              </a:rPr>
              <a:t> tariffs</a:t>
            </a:r>
            <a:br>
              <a:rPr lang="en-GB" sz="1200">
                <a:solidFill>
                  <a:srgbClr val="000000"/>
                </a:solidFill>
                <a:latin typeface="Cambria"/>
                <a:ea typeface="Cambria"/>
                <a:cs typeface="Cambria"/>
                <a:sym typeface="Cambria"/>
              </a:rPr>
            </a:br>
            <a:endParaRPr/>
          </a:p>
        </p:txBody>
      </p:sp>
      <p:sp>
        <p:nvSpPr>
          <p:cNvPr id="187" name="Google Shape;187;p20"/>
          <p:cNvSpPr txBox="1"/>
          <p:nvPr/>
        </p:nvSpPr>
        <p:spPr>
          <a:xfrm>
            <a:off x="5261550" y="1647800"/>
            <a:ext cx="30633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t>Attempted to </a:t>
            </a:r>
            <a:r>
              <a:rPr lang="en-GB" sz="1800"/>
              <a:t>remediate through regulation:</a:t>
            </a:r>
            <a:r>
              <a:rPr lang="en-GB" sz="1800"/>
              <a:t> </a:t>
            </a:r>
            <a:endParaRPr sz="1800"/>
          </a:p>
        </p:txBody>
      </p:sp>
      <p:pic>
        <p:nvPicPr>
          <p:cNvPr id="188" name="Google Shape;188;p20"/>
          <p:cNvPicPr preferRelativeResize="0"/>
          <p:nvPr/>
        </p:nvPicPr>
        <p:blipFill>
          <a:blip r:embed="rId3">
            <a:alphaModFix/>
          </a:blip>
          <a:stretch>
            <a:fillRect/>
          </a:stretch>
        </p:blipFill>
        <p:spPr>
          <a:xfrm>
            <a:off x="2121350" y="1541025"/>
            <a:ext cx="2083866" cy="3038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819150" y="612000"/>
            <a:ext cx="7505700" cy="10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Precarious World System &amp; </a:t>
            </a:r>
            <a:br>
              <a:rPr lang="en-GB"/>
            </a:br>
            <a:r>
              <a:rPr lang="en-GB"/>
              <a:t>the Beginning of the Collapse</a:t>
            </a:r>
            <a:endParaRPr/>
          </a:p>
        </p:txBody>
      </p:sp>
      <p:sp>
        <p:nvSpPr>
          <p:cNvPr id="194" name="Google Shape;194;p21"/>
          <p:cNvSpPr txBox="1"/>
          <p:nvPr>
            <p:ph idx="1" type="body"/>
          </p:nvPr>
        </p:nvSpPr>
        <p:spPr>
          <a:xfrm>
            <a:off x="819150" y="1800200"/>
            <a:ext cx="3563700" cy="254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Cambria"/>
              <a:buChar char="●"/>
            </a:pPr>
            <a:r>
              <a:rPr lang="en-GB" sz="1200">
                <a:solidFill>
                  <a:srgbClr val="000000"/>
                </a:solidFill>
                <a:latin typeface="Cambria"/>
                <a:ea typeface="Cambria"/>
                <a:cs typeface="Cambria"/>
                <a:sym typeface="Cambria"/>
              </a:rPr>
              <a:t>upheld by Balance-of-Powers and </a:t>
            </a:r>
            <a:br>
              <a:rPr lang="en-GB" sz="1200">
                <a:solidFill>
                  <a:srgbClr val="000000"/>
                </a:solidFill>
                <a:latin typeface="Cambria"/>
                <a:ea typeface="Cambria"/>
                <a:cs typeface="Cambria"/>
                <a:sym typeface="Cambria"/>
              </a:rPr>
            </a:br>
            <a:endParaRPr sz="1200">
              <a:solidFill>
                <a:srgbClr val="000000"/>
              </a:solidFill>
              <a:latin typeface="Cambria"/>
              <a:ea typeface="Cambria"/>
              <a:cs typeface="Cambria"/>
              <a:sym typeface="Cambria"/>
            </a:endParaRPr>
          </a:p>
          <a:p>
            <a:pPr indent="-304800" lvl="0" marL="457200" rtl="0" algn="l">
              <a:spcBef>
                <a:spcPts val="0"/>
              </a:spcBef>
              <a:spcAft>
                <a:spcPts val="0"/>
              </a:spcAft>
              <a:buClr>
                <a:srgbClr val="000000"/>
              </a:buClr>
              <a:buSzPts val="1200"/>
              <a:buFont typeface="Cambria"/>
              <a:buChar char="●"/>
            </a:pPr>
            <a:r>
              <a:rPr lang="en-GB" sz="1200">
                <a:solidFill>
                  <a:srgbClr val="000000"/>
                </a:solidFill>
                <a:latin typeface="Cambria"/>
                <a:ea typeface="Cambria"/>
                <a:cs typeface="Cambria"/>
                <a:sym typeface="Cambria"/>
              </a:rPr>
              <a:t>International finance (Trade)</a:t>
            </a:r>
            <a:br>
              <a:rPr lang="en-GB" sz="1200">
                <a:solidFill>
                  <a:srgbClr val="000000"/>
                </a:solidFill>
                <a:latin typeface="Cambria"/>
                <a:ea typeface="Cambria"/>
                <a:cs typeface="Cambria"/>
                <a:sym typeface="Cambria"/>
              </a:rPr>
            </a:br>
            <a:endParaRPr sz="1200">
              <a:solidFill>
                <a:srgbClr val="000000"/>
              </a:solidFill>
              <a:latin typeface="Cambria"/>
              <a:ea typeface="Cambria"/>
              <a:cs typeface="Cambria"/>
              <a:sym typeface="Cambria"/>
            </a:endParaRPr>
          </a:p>
          <a:p>
            <a:pPr indent="-304800" lvl="0" marL="457200" rtl="0" algn="l">
              <a:spcBef>
                <a:spcPts val="0"/>
              </a:spcBef>
              <a:spcAft>
                <a:spcPts val="0"/>
              </a:spcAft>
              <a:buClr>
                <a:srgbClr val="000000"/>
              </a:buClr>
              <a:buSzPts val="1200"/>
              <a:buFont typeface="Cambria"/>
              <a:buChar char="●"/>
            </a:pPr>
            <a:r>
              <a:rPr lang="en-GB" sz="1200">
                <a:solidFill>
                  <a:srgbClr val="000000"/>
                </a:solidFill>
                <a:latin typeface="Cambria"/>
                <a:ea typeface="Cambria"/>
                <a:cs typeface="Cambria"/>
                <a:sym typeface="Cambria"/>
              </a:rPr>
              <a:t>However, end of the 19th and beginning of the 20th century saw the Great Powers unify into to antagonistic forces</a:t>
            </a:r>
            <a:br>
              <a:rPr lang="en-GB" sz="1200">
                <a:solidFill>
                  <a:srgbClr val="000000"/>
                </a:solidFill>
                <a:latin typeface="Cambria"/>
                <a:ea typeface="Cambria"/>
                <a:cs typeface="Cambria"/>
                <a:sym typeface="Cambria"/>
              </a:rPr>
            </a:br>
            <a:endParaRPr sz="1200">
              <a:solidFill>
                <a:srgbClr val="000000"/>
              </a:solidFill>
              <a:latin typeface="Cambria"/>
              <a:ea typeface="Cambria"/>
              <a:cs typeface="Cambria"/>
              <a:sym typeface="Cambria"/>
            </a:endParaRPr>
          </a:p>
          <a:p>
            <a:pPr indent="-304800" lvl="0" marL="457200" rtl="0" algn="l">
              <a:spcBef>
                <a:spcPts val="0"/>
              </a:spcBef>
              <a:spcAft>
                <a:spcPts val="0"/>
              </a:spcAft>
              <a:buClr>
                <a:srgbClr val="000000"/>
              </a:buClr>
              <a:buSzPts val="1200"/>
              <a:buFont typeface="Cambria"/>
              <a:buChar char="●"/>
            </a:pPr>
            <a:r>
              <a:rPr lang="en-GB" sz="1200">
                <a:solidFill>
                  <a:srgbClr val="000000"/>
                </a:solidFill>
                <a:latin typeface="Cambria"/>
                <a:ea typeface="Cambria"/>
                <a:cs typeface="Cambria"/>
                <a:sym typeface="Cambria"/>
              </a:rPr>
              <a:t>Brought an end to the Balance-of-Powers and 19th century international economic organization and led to WWI</a:t>
            </a:r>
            <a:br>
              <a:rPr lang="en-GB" sz="1200">
                <a:solidFill>
                  <a:srgbClr val="000000"/>
                </a:solidFill>
                <a:latin typeface="Cambria"/>
                <a:ea typeface="Cambria"/>
                <a:cs typeface="Cambria"/>
                <a:sym typeface="Cambria"/>
              </a:rPr>
            </a:br>
            <a:endParaRPr sz="1200">
              <a:solidFill>
                <a:srgbClr val="000000"/>
              </a:solidFill>
              <a:latin typeface="Cambria"/>
              <a:ea typeface="Cambria"/>
              <a:cs typeface="Cambria"/>
              <a:sym typeface="Cambria"/>
            </a:endParaRPr>
          </a:p>
          <a:p>
            <a:pPr indent="0" lvl="0" marL="0" rtl="0" algn="l">
              <a:spcBef>
                <a:spcPts val="1600"/>
              </a:spcBef>
              <a:spcAft>
                <a:spcPts val="0"/>
              </a:spcAft>
              <a:buNone/>
            </a:pPr>
            <a:r>
              <a:t/>
            </a:r>
            <a:endParaRPr sz="1200">
              <a:solidFill>
                <a:srgbClr val="000000"/>
              </a:solidFill>
              <a:latin typeface="Cambria"/>
              <a:ea typeface="Cambria"/>
              <a:cs typeface="Cambria"/>
              <a:sym typeface="Cambria"/>
            </a:endParaRPr>
          </a:p>
          <a:p>
            <a:pPr indent="0" lvl="0" marL="0" rtl="0" algn="l">
              <a:spcBef>
                <a:spcPts val="1600"/>
              </a:spcBef>
              <a:spcAft>
                <a:spcPts val="1600"/>
              </a:spcAft>
              <a:buNone/>
            </a:pPr>
            <a:r>
              <a:t/>
            </a:r>
            <a:endParaRPr/>
          </a:p>
        </p:txBody>
      </p:sp>
      <p:pic>
        <p:nvPicPr>
          <p:cNvPr id="195" name="Google Shape;195;p21"/>
          <p:cNvPicPr preferRelativeResize="0"/>
          <p:nvPr/>
        </p:nvPicPr>
        <p:blipFill>
          <a:blip r:embed="rId3">
            <a:alphaModFix/>
          </a:blip>
          <a:stretch>
            <a:fillRect/>
          </a:stretch>
        </p:blipFill>
        <p:spPr>
          <a:xfrm>
            <a:off x="4382850" y="1701900"/>
            <a:ext cx="4182400" cy="313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